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96" r:id="rId4"/>
    <p:sldId id="305" r:id="rId5"/>
    <p:sldId id="288" r:id="rId6"/>
    <p:sldId id="304" r:id="rId7"/>
    <p:sldId id="307" r:id="rId8"/>
    <p:sldId id="297" r:id="rId9"/>
    <p:sldId id="302" r:id="rId10"/>
    <p:sldId id="303" r:id="rId11"/>
    <p:sldId id="265" r:id="rId12"/>
    <p:sldId id="266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A8FD7-A9DF-4D80-A24C-C429CAD7563C}" v="24" dt="2024-01-26T16:03:06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Parsons" userId="5c0ace21-b9be-48e6-8bfd-b4027fce0d21" providerId="ADAL" clId="{705A8FD7-A9DF-4D80-A24C-C429CAD7563C}"/>
    <pc:docChg chg="undo custSel addSld delSld modSld sldOrd">
      <pc:chgData name="Chris Parsons" userId="5c0ace21-b9be-48e6-8bfd-b4027fce0d21" providerId="ADAL" clId="{705A8FD7-A9DF-4D80-A24C-C429CAD7563C}" dt="2024-01-26T16:03:42.729" v="1859" actId="27107"/>
      <pc:docMkLst>
        <pc:docMk/>
      </pc:docMkLst>
      <pc:sldChg chg="addSp delSp modSp mod">
        <pc:chgData name="Chris Parsons" userId="5c0ace21-b9be-48e6-8bfd-b4027fce0d21" providerId="ADAL" clId="{705A8FD7-A9DF-4D80-A24C-C429CAD7563C}" dt="2024-01-26T15:02:16.706" v="1527" actId="20577"/>
        <pc:sldMkLst>
          <pc:docMk/>
          <pc:sldMk cId="2230049662" sldId="256"/>
        </pc:sldMkLst>
        <pc:spChg chg="add mod">
          <ac:chgData name="Chris Parsons" userId="5c0ace21-b9be-48e6-8bfd-b4027fce0d21" providerId="ADAL" clId="{705A8FD7-A9DF-4D80-A24C-C429CAD7563C}" dt="2024-01-26T14:59:26.916" v="1465" actId="1076"/>
          <ac:spMkLst>
            <pc:docMk/>
            <pc:sldMk cId="2230049662" sldId="256"/>
            <ac:spMk id="6" creationId="{6DF04233-B293-5F13-2ACB-F02A00C1E264}"/>
          </ac:spMkLst>
        </pc:spChg>
        <pc:spChg chg="add del mod">
          <ac:chgData name="Chris Parsons" userId="5c0ace21-b9be-48e6-8bfd-b4027fce0d21" providerId="ADAL" clId="{705A8FD7-A9DF-4D80-A24C-C429CAD7563C}" dt="2024-01-26T14:57:25.776" v="1446"/>
          <ac:spMkLst>
            <pc:docMk/>
            <pc:sldMk cId="2230049662" sldId="256"/>
            <ac:spMk id="10" creationId="{E98B3B0B-7ED3-5ABE-DAD0-1F23EC91AAB7}"/>
          </ac:spMkLst>
        </pc:spChg>
        <pc:graphicFrameChg chg="add del mod">
          <ac:chgData name="Chris Parsons" userId="5c0ace21-b9be-48e6-8bfd-b4027fce0d21" providerId="ADAL" clId="{705A8FD7-A9DF-4D80-A24C-C429CAD7563C}" dt="2024-01-26T14:57:29.950" v="1448"/>
          <ac:graphicFrameMkLst>
            <pc:docMk/>
            <pc:sldMk cId="2230049662" sldId="256"/>
            <ac:graphicFrameMk id="2" creationId="{6CC8AA91-433D-FABC-8E28-3D5D54FE8A2D}"/>
          </ac:graphicFrameMkLst>
        </pc:graphicFrameChg>
        <pc:graphicFrameChg chg="add mod modGraphic">
          <ac:chgData name="Chris Parsons" userId="5c0ace21-b9be-48e6-8bfd-b4027fce0d21" providerId="ADAL" clId="{705A8FD7-A9DF-4D80-A24C-C429CAD7563C}" dt="2024-01-26T15:02:16.706" v="1527" actId="20577"/>
          <ac:graphicFrameMkLst>
            <pc:docMk/>
            <pc:sldMk cId="2230049662" sldId="256"/>
            <ac:graphicFrameMk id="3" creationId="{AA3D8DE9-A378-2DCD-21D5-992622E57749}"/>
          </ac:graphicFrameMkLst>
        </pc:graphicFrameChg>
      </pc:sldChg>
      <pc:sldChg chg="del ord">
        <pc:chgData name="Chris Parsons" userId="5c0ace21-b9be-48e6-8bfd-b4027fce0d21" providerId="ADAL" clId="{705A8FD7-A9DF-4D80-A24C-C429CAD7563C}" dt="2024-01-24T08:48:23.703" v="4" actId="47"/>
        <pc:sldMkLst>
          <pc:docMk/>
          <pc:sldMk cId="2466995101" sldId="258"/>
        </pc:sldMkLst>
      </pc:sldChg>
      <pc:sldChg chg="del">
        <pc:chgData name="Chris Parsons" userId="5c0ace21-b9be-48e6-8bfd-b4027fce0d21" providerId="ADAL" clId="{705A8FD7-A9DF-4D80-A24C-C429CAD7563C}" dt="2024-01-24T08:48:26.340" v="5" actId="47"/>
        <pc:sldMkLst>
          <pc:docMk/>
          <pc:sldMk cId="3458676299" sldId="259"/>
        </pc:sldMkLst>
      </pc:sldChg>
      <pc:sldChg chg="modSp mod">
        <pc:chgData name="Chris Parsons" userId="5c0ace21-b9be-48e6-8bfd-b4027fce0d21" providerId="ADAL" clId="{705A8FD7-A9DF-4D80-A24C-C429CAD7563C}" dt="2024-01-24T08:52:39.681" v="139" actId="113"/>
        <pc:sldMkLst>
          <pc:docMk/>
          <pc:sldMk cId="1077934190" sldId="260"/>
        </pc:sldMkLst>
        <pc:spChg chg="mod">
          <ac:chgData name="Chris Parsons" userId="5c0ace21-b9be-48e6-8bfd-b4027fce0d21" providerId="ADAL" clId="{705A8FD7-A9DF-4D80-A24C-C429CAD7563C}" dt="2024-01-24T08:52:39.681" v="139" actId="113"/>
          <ac:spMkLst>
            <pc:docMk/>
            <pc:sldMk cId="1077934190" sldId="260"/>
            <ac:spMk id="9" creationId="{4D69545A-9727-98FD-3542-E1C0900C19B3}"/>
          </ac:spMkLst>
        </pc:spChg>
      </pc:sldChg>
      <pc:sldChg chg="del">
        <pc:chgData name="Chris Parsons" userId="5c0ace21-b9be-48e6-8bfd-b4027fce0d21" providerId="ADAL" clId="{705A8FD7-A9DF-4D80-A24C-C429CAD7563C}" dt="2024-01-24T08:55:26.832" v="266" actId="2696"/>
        <pc:sldMkLst>
          <pc:docMk/>
          <pc:sldMk cId="1854658137" sldId="261"/>
        </pc:sldMkLst>
      </pc:sldChg>
      <pc:sldChg chg="modSp del mod">
        <pc:chgData name="Chris Parsons" userId="5c0ace21-b9be-48e6-8bfd-b4027fce0d21" providerId="ADAL" clId="{705A8FD7-A9DF-4D80-A24C-C429CAD7563C}" dt="2024-01-26T15:19:30.253" v="1541" actId="47"/>
        <pc:sldMkLst>
          <pc:docMk/>
          <pc:sldMk cId="3418109966" sldId="262"/>
        </pc:sldMkLst>
        <pc:spChg chg="mod">
          <ac:chgData name="Chris Parsons" userId="5c0ace21-b9be-48e6-8bfd-b4027fce0d21" providerId="ADAL" clId="{705A8FD7-A9DF-4D80-A24C-C429CAD7563C}" dt="2024-01-24T08:50:56.428" v="95" actId="6549"/>
          <ac:spMkLst>
            <pc:docMk/>
            <pc:sldMk cId="3418109966" sldId="262"/>
            <ac:spMk id="10" creationId="{E98B3B0B-7ED3-5ABE-DAD0-1F23EC91AAB7}"/>
          </ac:spMkLst>
        </pc:spChg>
      </pc:sldChg>
      <pc:sldChg chg="modSp del mod ord">
        <pc:chgData name="Chris Parsons" userId="5c0ace21-b9be-48e6-8bfd-b4027fce0d21" providerId="ADAL" clId="{705A8FD7-A9DF-4D80-A24C-C429CAD7563C}" dt="2024-01-26T15:09:48.104" v="1530" actId="47"/>
        <pc:sldMkLst>
          <pc:docMk/>
          <pc:sldMk cId="3657478160" sldId="263"/>
        </pc:sldMkLst>
        <pc:spChg chg="mod">
          <ac:chgData name="Chris Parsons" userId="5c0ace21-b9be-48e6-8bfd-b4027fce0d21" providerId="ADAL" clId="{705A8FD7-A9DF-4D80-A24C-C429CAD7563C}" dt="2024-01-24T08:51:17.452" v="123" actId="6549"/>
          <ac:spMkLst>
            <pc:docMk/>
            <pc:sldMk cId="3657478160" sldId="263"/>
            <ac:spMk id="10" creationId="{E98B3B0B-7ED3-5ABE-DAD0-1F23EC91AAB7}"/>
          </ac:spMkLst>
        </pc:spChg>
      </pc:sldChg>
      <pc:sldChg chg="modSp del mod">
        <pc:chgData name="Chris Parsons" userId="5c0ace21-b9be-48e6-8bfd-b4027fce0d21" providerId="ADAL" clId="{705A8FD7-A9DF-4D80-A24C-C429CAD7563C}" dt="2024-01-26T15:13:30.992" v="1540" actId="47"/>
        <pc:sldMkLst>
          <pc:docMk/>
          <pc:sldMk cId="2154894914" sldId="264"/>
        </pc:sldMkLst>
        <pc:spChg chg="mod">
          <ac:chgData name="Chris Parsons" userId="5c0ace21-b9be-48e6-8bfd-b4027fce0d21" providerId="ADAL" clId="{705A8FD7-A9DF-4D80-A24C-C429CAD7563C}" dt="2024-01-24T08:54:24.982" v="183" actId="20577"/>
          <ac:spMkLst>
            <pc:docMk/>
            <pc:sldMk cId="2154894914" sldId="264"/>
            <ac:spMk id="10" creationId="{E98B3B0B-7ED3-5ABE-DAD0-1F23EC91AAB7}"/>
          </ac:spMkLst>
        </pc:spChg>
      </pc:sldChg>
      <pc:sldChg chg="modSp add mod">
        <pc:chgData name="Chris Parsons" userId="5c0ace21-b9be-48e6-8bfd-b4027fce0d21" providerId="ADAL" clId="{705A8FD7-A9DF-4D80-A24C-C429CAD7563C}" dt="2024-01-26T15:30:24.622" v="1714" actId="6549"/>
        <pc:sldMkLst>
          <pc:docMk/>
          <pc:sldMk cId="3250033171" sldId="265"/>
        </pc:sldMkLst>
        <pc:spChg chg="mod">
          <ac:chgData name="Chris Parsons" userId="5c0ace21-b9be-48e6-8bfd-b4027fce0d21" providerId="ADAL" clId="{705A8FD7-A9DF-4D80-A24C-C429CAD7563C}" dt="2024-01-26T15:30:24.622" v="1714" actId="6549"/>
          <ac:spMkLst>
            <pc:docMk/>
            <pc:sldMk cId="3250033171" sldId="265"/>
            <ac:spMk id="10" creationId="{E98B3B0B-7ED3-5ABE-DAD0-1F23EC91AAB7}"/>
          </ac:spMkLst>
        </pc:spChg>
      </pc:sldChg>
      <pc:sldChg chg="modSp mod">
        <pc:chgData name="Chris Parsons" userId="5c0ace21-b9be-48e6-8bfd-b4027fce0d21" providerId="ADAL" clId="{705A8FD7-A9DF-4D80-A24C-C429CAD7563C}" dt="2024-01-26T16:03:42.729" v="1859" actId="27107"/>
        <pc:sldMkLst>
          <pc:docMk/>
          <pc:sldMk cId="4096771731" sldId="266"/>
        </pc:sldMkLst>
        <pc:spChg chg="mod">
          <ac:chgData name="Chris Parsons" userId="5c0ace21-b9be-48e6-8bfd-b4027fce0d21" providerId="ADAL" clId="{705A8FD7-A9DF-4D80-A24C-C429CAD7563C}" dt="2024-01-26T16:03:42.729" v="1859" actId="27107"/>
          <ac:spMkLst>
            <pc:docMk/>
            <pc:sldMk cId="4096771731" sldId="266"/>
            <ac:spMk id="10" creationId="{E98B3B0B-7ED3-5ABE-DAD0-1F23EC91AAB7}"/>
          </ac:spMkLst>
        </pc:spChg>
      </pc:sldChg>
      <pc:sldChg chg="modSp mod">
        <pc:chgData name="Chris Parsons" userId="5c0ace21-b9be-48e6-8bfd-b4027fce0d21" providerId="ADAL" clId="{705A8FD7-A9DF-4D80-A24C-C429CAD7563C}" dt="2024-01-26T15:10:24.417" v="1531" actId="27636"/>
        <pc:sldMkLst>
          <pc:docMk/>
          <pc:sldMk cId="3960581454" sldId="288"/>
        </pc:sldMkLst>
        <pc:spChg chg="mod">
          <ac:chgData name="Chris Parsons" userId="5c0ace21-b9be-48e6-8bfd-b4027fce0d21" providerId="ADAL" clId="{705A8FD7-A9DF-4D80-A24C-C429CAD7563C}" dt="2024-01-26T15:10:24.417" v="1531" actId="27636"/>
          <ac:spMkLst>
            <pc:docMk/>
            <pc:sldMk cId="3960581454" sldId="288"/>
            <ac:spMk id="4" creationId="{E70F7A09-592B-9547-82B4-418957C5ED53}"/>
          </ac:spMkLst>
        </pc:spChg>
      </pc:sldChg>
      <pc:sldChg chg="modSp mod">
        <pc:chgData name="Chris Parsons" userId="5c0ace21-b9be-48e6-8bfd-b4027fce0d21" providerId="ADAL" clId="{705A8FD7-A9DF-4D80-A24C-C429CAD7563C}" dt="2024-01-26T15:13:18.815" v="1538" actId="27636"/>
        <pc:sldMkLst>
          <pc:docMk/>
          <pc:sldMk cId="3325988369" sldId="297"/>
        </pc:sldMkLst>
        <pc:spChg chg="mod">
          <ac:chgData name="Chris Parsons" userId="5c0ace21-b9be-48e6-8bfd-b4027fce0d21" providerId="ADAL" clId="{705A8FD7-A9DF-4D80-A24C-C429CAD7563C}" dt="2024-01-26T15:13:18.815" v="1538" actId="27636"/>
          <ac:spMkLst>
            <pc:docMk/>
            <pc:sldMk cId="3325988369" sldId="297"/>
            <ac:spMk id="4" creationId="{7FD3851D-81AE-F94B-A1CF-5D4D6423F58F}"/>
          </ac:spMkLst>
        </pc:spChg>
      </pc:sldChg>
      <pc:sldChg chg="modSp mod">
        <pc:chgData name="Chris Parsons" userId="5c0ace21-b9be-48e6-8bfd-b4027fce0d21" providerId="ADAL" clId="{705A8FD7-A9DF-4D80-A24C-C429CAD7563C}" dt="2024-01-26T15:19:44.804" v="1543" actId="1076"/>
        <pc:sldMkLst>
          <pc:docMk/>
          <pc:sldMk cId="3722177023" sldId="302"/>
        </pc:sldMkLst>
        <pc:spChg chg="mod">
          <ac:chgData name="Chris Parsons" userId="5c0ace21-b9be-48e6-8bfd-b4027fce0d21" providerId="ADAL" clId="{705A8FD7-A9DF-4D80-A24C-C429CAD7563C}" dt="2024-01-26T15:13:18.835" v="1539" actId="27636"/>
          <ac:spMkLst>
            <pc:docMk/>
            <pc:sldMk cId="3722177023" sldId="302"/>
            <ac:spMk id="2" creationId="{073677F8-892A-3047-AA1B-0F9A11C54368}"/>
          </ac:spMkLst>
        </pc:spChg>
        <pc:spChg chg="mod">
          <ac:chgData name="Chris Parsons" userId="5c0ace21-b9be-48e6-8bfd-b4027fce0d21" providerId="ADAL" clId="{705A8FD7-A9DF-4D80-A24C-C429CAD7563C}" dt="2024-01-26T15:19:39.473" v="1542" actId="1076"/>
          <ac:spMkLst>
            <pc:docMk/>
            <pc:sldMk cId="3722177023" sldId="302"/>
            <ac:spMk id="9" creationId="{EECA8D4C-DE43-031E-5527-A132C0C42798}"/>
          </ac:spMkLst>
        </pc:spChg>
        <pc:picChg chg="mod">
          <ac:chgData name="Chris Parsons" userId="5c0ace21-b9be-48e6-8bfd-b4027fce0d21" providerId="ADAL" clId="{705A8FD7-A9DF-4D80-A24C-C429CAD7563C}" dt="2024-01-26T15:19:44.804" v="1543" actId="1076"/>
          <ac:picMkLst>
            <pc:docMk/>
            <pc:sldMk cId="3722177023" sldId="302"/>
            <ac:picMk id="5" creationId="{FD91B9E6-95D6-D6B7-ECD4-CF3FEC34C0D2}"/>
          </ac:picMkLst>
        </pc:picChg>
      </pc:sldChg>
      <pc:sldChg chg="addSp delSp modSp mod ord">
        <pc:chgData name="Chris Parsons" userId="5c0ace21-b9be-48e6-8bfd-b4027fce0d21" providerId="ADAL" clId="{705A8FD7-A9DF-4D80-A24C-C429CAD7563C}" dt="2024-01-26T15:53:51.014" v="1856" actId="20577"/>
        <pc:sldMkLst>
          <pc:docMk/>
          <pc:sldMk cId="819618438" sldId="308"/>
        </pc:sldMkLst>
        <pc:spChg chg="del">
          <ac:chgData name="Chris Parsons" userId="5c0ace21-b9be-48e6-8bfd-b4027fce0d21" providerId="ADAL" clId="{705A8FD7-A9DF-4D80-A24C-C429CAD7563C}" dt="2024-01-26T15:48:11.847" v="1817" actId="478"/>
          <ac:spMkLst>
            <pc:docMk/>
            <pc:sldMk cId="819618438" sldId="308"/>
            <ac:spMk id="6" creationId="{6DF04233-B293-5F13-2ACB-F02A00C1E264}"/>
          </ac:spMkLst>
        </pc:spChg>
        <pc:spChg chg="mod">
          <ac:chgData name="Chris Parsons" userId="5c0ace21-b9be-48e6-8bfd-b4027fce0d21" providerId="ADAL" clId="{705A8FD7-A9DF-4D80-A24C-C429CAD7563C}" dt="2024-01-26T15:53:51.014" v="1856" actId="20577"/>
          <ac:spMkLst>
            <pc:docMk/>
            <pc:sldMk cId="819618438" sldId="308"/>
            <ac:spMk id="8" creationId="{B6DC6CB6-BEFC-8B7F-5B9B-D36D49BBB2EF}"/>
          </ac:spMkLst>
        </pc:spChg>
        <pc:graphicFrameChg chg="del">
          <ac:chgData name="Chris Parsons" userId="5c0ace21-b9be-48e6-8bfd-b4027fce0d21" providerId="ADAL" clId="{705A8FD7-A9DF-4D80-A24C-C429CAD7563C}" dt="2024-01-26T15:48:08.813" v="1816" actId="478"/>
          <ac:graphicFrameMkLst>
            <pc:docMk/>
            <pc:sldMk cId="819618438" sldId="308"/>
            <ac:graphicFrameMk id="3" creationId="{AA3D8DE9-A378-2DCD-21D5-992622E57749}"/>
          </ac:graphicFrameMkLst>
        </pc:graphicFrameChg>
        <pc:picChg chg="add mod">
          <ac:chgData name="Chris Parsons" userId="5c0ace21-b9be-48e6-8bfd-b4027fce0d21" providerId="ADAL" clId="{705A8FD7-A9DF-4D80-A24C-C429CAD7563C}" dt="2024-01-26T15:50:47.822" v="1823" actId="1076"/>
          <ac:picMkLst>
            <pc:docMk/>
            <pc:sldMk cId="819618438" sldId="308"/>
            <ac:picMk id="7" creationId="{30624F46-3FFB-C77F-1B68-A551CE772B49}"/>
          </ac:picMkLst>
        </pc:picChg>
      </pc:sldChg>
      <pc:sldChg chg="delSp del mod">
        <pc:chgData name="Chris Parsons" userId="5c0ace21-b9be-48e6-8bfd-b4027fce0d21" providerId="ADAL" clId="{705A8FD7-A9DF-4D80-A24C-C429CAD7563C}" dt="2024-01-26T15:47:58.534" v="1815" actId="47"/>
        <pc:sldMkLst>
          <pc:docMk/>
          <pc:sldMk cId="2304398257" sldId="308"/>
        </pc:sldMkLst>
        <pc:spChg chg="del">
          <ac:chgData name="Chris Parsons" userId="5c0ace21-b9be-48e6-8bfd-b4027fce0d21" providerId="ADAL" clId="{705A8FD7-A9DF-4D80-A24C-C429CAD7563C}" dt="2024-01-26T15:47:54.708" v="1814" actId="478"/>
          <ac:spMkLst>
            <pc:docMk/>
            <pc:sldMk cId="2304398257" sldId="308"/>
            <ac:spMk id="8" creationId="{B6DC6CB6-BEFC-8B7F-5B9B-D36D49BBB2E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93D5F-C305-48AD-B7F9-8A5A8190EFA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7D5E2E-71DB-43C3-BB30-82930CD00493}">
      <dgm:prSet/>
      <dgm:spPr/>
      <dgm:t>
        <a:bodyPr/>
        <a:lstStyle/>
        <a:p>
          <a:r>
            <a:rPr lang="en-GB" b="1" dirty="0"/>
            <a:t>Overview of tech</a:t>
          </a:r>
          <a:endParaRPr lang="en-US" b="1" dirty="0"/>
        </a:p>
      </dgm:t>
    </dgm:pt>
    <dgm:pt modelId="{2C6F3775-FA2F-4F55-B528-C8EE4CFD92EE}" type="parTrans" cxnId="{50B8B8C0-9DF4-42EA-B3C0-93A2F3B7C3DF}">
      <dgm:prSet/>
      <dgm:spPr/>
      <dgm:t>
        <a:bodyPr/>
        <a:lstStyle/>
        <a:p>
          <a:endParaRPr lang="en-US"/>
        </a:p>
      </dgm:t>
    </dgm:pt>
    <dgm:pt modelId="{93B5BF29-4701-4C7F-83E4-8FC03D77B557}" type="sibTrans" cxnId="{50B8B8C0-9DF4-42EA-B3C0-93A2F3B7C3DF}">
      <dgm:prSet/>
      <dgm:spPr/>
      <dgm:t>
        <a:bodyPr/>
        <a:lstStyle/>
        <a:p>
          <a:endParaRPr lang="en-US"/>
        </a:p>
      </dgm:t>
    </dgm:pt>
    <dgm:pt modelId="{2531EC8A-ACFD-40BF-9AA3-88BBFCC7686D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dirty="0"/>
            <a:t>1. Glucose monitoring</a:t>
          </a:r>
          <a:endParaRPr lang="en-US" dirty="0"/>
        </a:p>
      </dgm:t>
    </dgm:pt>
    <dgm:pt modelId="{EF077079-F4B6-42D1-A68A-E575B1C78F6B}" type="parTrans" cxnId="{3F3269F5-9B85-4501-B2BD-2FE89A50F283}">
      <dgm:prSet/>
      <dgm:spPr/>
      <dgm:t>
        <a:bodyPr/>
        <a:lstStyle/>
        <a:p>
          <a:endParaRPr lang="en-US"/>
        </a:p>
      </dgm:t>
    </dgm:pt>
    <dgm:pt modelId="{1E180EFE-4007-4315-85EC-1DE33D5BFDE0}" type="sibTrans" cxnId="{3F3269F5-9B85-4501-B2BD-2FE89A50F283}">
      <dgm:prSet/>
      <dgm:spPr/>
      <dgm:t>
        <a:bodyPr/>
        <a:lstStyle/>
        <a:p>
          <a:endParaRPr lang="en-US"/>
        </a:p>
      </dgm:t>
    </dgm:pt>
    <dgm:pt modelId="{D713B932-B9B3-47B6-96DA-6CA0D797B44B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dirty="0"/>
            <a:t>2. Insulin delivery</a:t>
          </a:r>
          <a:endParaRPr lang="en-US" dirty="0"/>
        </a:p>
      </dgm:t>
    </dgm:pt>
    <dgm:pt modelId="{A37623E0-B482-4AC3-9FE7-693D2148A2DE}" type="parTrans" cxnId="{065CF931-9FF8-4100-9CF2-69B7FB2FFE43}">
      <dgm:prSet/>
      <dgm:spPr/>
      <dgm:t>
        <a:bodyPr/>
        <a:lstStyle/>
        <a:p>
          <a:endParaRPr lang="en-US"/>
        </a:p>
      </dgm:t>
    </dgm:pt>
    <dgm:pt modelId="{A1E515D7-B415-4495-80CE-6950B0FAA192}" type="sibTrans" cxnId="{065CF931-9FF8-4100-9CF2-69B7FB2FFE43}">
      <dgm:prSet/>
      <dgm:spPr/>
      <dgm:t>
        <a:bodyPr/>
        <a:lstStyle/>
        <a:p>
          <a:endParaRPr lang="en-US"/>
        </a:p>
      </dgm:t>
    </dgm:pt>
    <dgm:pt modelId="{96D7B4DE-8DA7-4350-985E-662B2FFAB11F}">
      <dgm:prSet/>
      <dgm:spPr/>
      <dgm:t>
        <a:bodyPr/>
        <a:lstStyle/>
        <a:p>
          <a:r>
            <a:rPr lang="en-GB" b="1" dirty="0"/>
            <a:t>Automated systems</a:t>
          </a:r>
          <a:endParaRPr lang="en-US" b="1" dirty="0"/>
        </a:p>
      </dgm:t>
    </dgm:pt>
    <dgm:pt modelId="{9DC82F56-994A-4423-979E-E7A22B6F3158}" type="parTrans" cxnId="{E6353AFB-8E3A-443B-B677-0B4D98C7F6B0}">
      <dgm:prSet/>
      <dgm:spPr/>
      <dgm:t>
        <a:bodyPr/>
        <a:lstStyle/>
        <a:p>
          <a:endParaRPr lang="en-US"/>
        </a:p>
      </dgm:t>
    </dgm:pt>
    <dgm:pt modelId="{2E29FC0C-41C9-4997-ACB3-110DDC67D649}" type="sibTrans" cxnId="{E6353AFB-8E3A-443B-B677-0B4D98C7F6B0}">
      <dgm:prSet/>
      <dgm:spPr/>
      <dgm:t>
        <a:bodyPr/>
        <a:lstStyle/>
        <a:p>
          <a:endParaRPr lang="en-US"/>
        </a:p>
      </dgm:t>
    </dgm:pt>
    <dgm:pt modelId="{2F257462-322D-4570-BE7A-92DFE6FC6F21}">
      <dgm:prSet/>
      <dgm:spPr/>
      <dgm:t>
        <a:bodyPr/>
        <a:lstStyle/>
        <a:p>
          <a:r>
            <a:rPr lang="en-GB" b="1" dirty="0"/>
            <a:t>Policies and recommendations</a:t>
          </a:r>
          <a:endParaRPr lang="en-US" b="1" dirty="0"/>
        </a:p>
      </dgm:t>
    </dgm:pt>
    <dgm:pt modelId="{D529645C-8A52-4C5D-AAEE-4B3E029AC286}" type="parTrans" cxnId="{2A6C583A-9E37-42CB-AC87-25FAEEBFD7D5}">
      <dgm:prSet/>
      <dgm:spPr/>
      <dgm:t>
        <a:bodyPr/>
        <a:lstStyle/>
        <a:p>
          <a:endParaRPr lang="en-US"/>
        </a:p>
      </dgm:t>
    </dgm:pt>
    <dgm:pt modelId="{26279C6C-67FF-410C-847E-06C5AF2EA514}" type="sibTrans" cxnId="{2A6C583A-9E37-42CB-AC87-25FAEEBFD7D5}">
      <dgm:prSet/>
      <dgm:spPr/>
      <dgm:t>
        <a:bodyPr/>
        <a:lstStyle/>
        <a:p>
          <a:endParaRPr lang="en-US"/>
        </a:p>
      </dgm:t>
    </dgm:pt>
    <dgm:pt modelId="{935ED8F4-484A-4D49-8353-78B20804E06F}">
      <dgm:prSet/>
      <dgm:spPr/>
      <dgm:t>
        <a:bodyPr/>
        <a:lstStyle/>
        <a:p>
          <a:r>
            <a:rPr lang="en-GB" dirty="0"/>
            <a:t>1. NICE Hybrid Closed Loop Appraisal</a:t>
          </a:r>
          <a:endParaRPr lang="en-US" dirty="0"/>
        </a:p>
      </dgm:t>
    </dgm:pt>
    <dgm:pt modelId="{1BF04897-7541-44D9-911B-93772D01BDE6}" type="parTrans" cxnId="{1F4DB1F3-7E2C-442E-837D-FC36C4EB1230}">
      <dgm:prSet/>
      <dgm:spPr/>
      <dgm:t>
        <a:bodyPr/>
        <a:lstStyle/>
        <a:p>
          <a:endParaRPr lang="en-US"/>
        </a:p>
      </dgm:t>
    </dgm:pt>
    <dgm:pt modelId="{6DED5643-EF02-4664-92BA-30C9667CAE98}" type="sibTrans" cxnId="{1F4DB1F3-7E2C-442E-837D-FC36C4EB1230}">
      <dgm:prSet/>
      <dgm:spPr/>
      <dgm:t>
        <a:bodyPr/>
        <a:lstStyle/>
        <a:p>
          <a:endParaRPr lang="en-US"/>
        </a:p>
      </dgm:t>
    </dgm:pt>
    <dgm:pt modelId="{CAE07E13-9280-43A4-A02E-262742B9745E}">
      <dgm:prSet/>
      <dgm:spPr/>
      <dgm:t>
        <a:bodyPr/>
        <a:lstStyle/>
        <a:p>
          <a:r>
            <a:rPr lang="en-GB" b="1" dirty="0"/>
            <a:t>Scenarios/practical learnings</a:t>
          </a:r>
          <a:endParaRPr lang="en-US" b="1" dirty="0"/>
        </a:p>
      </dgm:t>
    </dgm:pt>
    <dgm:pt modelId="{E4C4FA33-B93E-4548-8048-4AA8BC1D2BEB}" type="parTrans" cxnId="{748631CB-E811-495E-95BB-C0EE29ED5BE9}">
      <dgm:prSet/>
      <dgm:spPr/>
      <dgm:t>
        <a:bodyPr/>
        <a:lstStyle/>
        <a:p>
          <a:endParaRPr lang="en-US"/>
        </a:p>
      </dgm:t>
    </dgm:pt>
    <dgm:pt modelId="{693AAC65-C657-4CFC-8126-2207108208FF}" type="sibTrans" cxnId="{748631CB-E811-495E-95BB-C0EE29ED5BE9}">
      <dgm:prSet/>
      <dgm:spPr/>
      <dgm:t>
        <a:bodyPr/>
        <a:lstStyle/>
        <a:p>
          <a:endParaRPr lang="en-US"/>
        </a:p>
      </dgm:t>
    </dgm:pt>
    <dgm:pt modelId="{A23B02DC-8548-4B09-A275-B60826CE0BD0}" type="pres">
      <dgm:prSet presAssocID="{3EB93D5F-C305-48AD-B7F9-8A5A8190EFA7}" presName="root" presStyleCnt="0">
        <dgm:presLayoutVars>
          <dgm:dir/>
          <dgm:resizeHandles val="exact"/>
        </dgm:presLayoutVars>
      </dgm:prSet>
      <dgm:spPr/>
    </dgm:pt>
    <dgm:pt modelId="{A4F5C2AE-1511-487F-B665-9C5B37565F3B}" type="pres">
      <dgm:prSet presAssocID="{7D7D5E2E-71DB-43C3-BB30-82930CD00493}" presName="compNode" presStyleCnt="0"/>
      <dgm:spPr/>
    </dgm:pt>
    <dgm:pt modelId="{BACAF9F3-705E-4A98-8735-1E55D4CE6FB4}" type="pres">
      <dgm:prSet presAssocID="{7D7D5E2E-71DB-43C3-BB30-82930CD00493}" presName="bgRect" presStyleLbl="bgShp" presStyleIdx="0" presStyleCnt="4"/>
      <dgm:spPr/>
    </dgm:pt>
    <dgm:pt modelId="{E3DA610E-43D2-4EF7-9E84-A312E285CEF8}" type="pres">
      <dgm:prSet presAssocID="{7D7D5E2E-71DB-43C3-BB30-82930CD0049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600DDA6-F412-4D37-8AA5-9C9C4F239E70}" type="pres">
      <dgm:prSet presAssocID="{7D7D5E2E-71DB-43C3-BB30-82930CD00493}" presName="spaceRect" presStyleCnt="0"/>
      <dgm:spPr/>
    </dgm:pt>
    <dgm:pt modelId="{8D03E771-7311-46B4-9892-6D6762719B53}" type="pres">
      <dgm:prSet presAssocID="{7D7D5E2E-71DB-43C3-BB30-82930CD00493}" presName="parTx" presStyleLbl="revTx" presStyleIdx="0" presStyleCnt="6">
        <dgm:presLayoutVars>
          <dgm:chMax val="0"/>
          <dgm:chPref val="0"/>
        </dgm:presLayoutVars>
      </dgm:prSet>
      <dgm:spPr/>
    </dgm:pt>
    <dgm:pt modelId="{4A446E99-D556-4B27-9D3F-57BD40C3E24B}" type="pres">
      <dgm:prSet presAssocID="{7D7D5E2E-71DB-43C3-BB30-82930CD00493}" presName="desTx" presStyleLbl="revTx" presStyleIdx="1" presStyleCnt="6">
        <dgm:presLayoutVars/>
      </dgm:prSet>
      <dgm:spPr/>
    </dgm:pt>
    <dgm:pt modelId="{735E2450-E7B3-4F3B-B987-A3D4DD33A5CE}" type="pres">
      <dgm:prSet presAssocID="{93B5BF29-4701-4C7F-83E4-8FC03D77B557}" presName="sibTrans" presStyleCnt="0"/>
      <dgm:spPr/>
    </dgm:pt>
    <dgm:pt modelId="{15713DC9-4D35-4747-9C9B-FD5172AAA7B2}" type="pres">
      <dgm:prSet presAssocID="{96D7B4DE-8DA7-4350-985E-662B2FFAB11F}" presName="compNode" presStyleCnt="0"/>
      <dgm:spPr/>
    </dgm:pt>
    <dgm:pt modelId="{9A14354B-2F83-40DB-A0D0-9B7D24A06CFA}" type="pres">
      <dgm:prSet presAssocID="{96D7B4DE-8DA7-4350-985E-662B2FFAB11F}" presName="bgRect" presStyleLbl="bgShp" presStyleIdx="1" presStyleCnt="4"/>
      <dgm:spPr/>
    </dgm:pt>
    <dgm:pt modelId="{571FBA94-B9CA-4BA4-A21D-30204A7185AF}" type="pres">
      <dgm:prSet presAssocID="{96D7B4DE-8DA7-4350-985E-662B2FFAB11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EF0AF1E-9761-4C2B-8A3C-55B8F305F725}" type="pres">
      <dgm:prSet presAssocID="{96D7B4DE-8DA7-4350-985E-662B2FFAB11F}" presName="spaceRect" presStyleCnt="0"/>
      <dgm:spPr/>
    </dgm:pt>
    <dgm:pt modelId="{19FD6809-573D-4790-B70B-C691CE71AAC9}" type="pres">
      <dgm:prSet presAssocID="{96D7B4DE-8DA7-4350-985E-662B2FFAB11F}" presName="parTx" presStyleLbl="revTx" presStyleIdx="2" presStyleCnt="6">
        <dgm:presLayoutVars>
          <dgm:chMax val="0"/>
          <dgm:chPref val="0"/>
        </dgm:presLayoutVars>
      </dgm:prSet>
      <dgm:spPr/>
    </dgm:pt>
    <dgm:pt modelId="{C386B865-0351-402B-903C-B2CE8BBAB1D1}" type="pres">
      <dgm:prSet presAssocID="{2E29FC0C-41C9-4997-ACB3-110DDC67D649}" presName="sibTrans" presStyleCnt="0"/>
      <dgm:spPr/>
    </dgm:pt>
    <dgm:pt modelId="{E8105574-2727-422A-B65F-A9E2C3B8482D}" type="pres">
      <dgm:prSet presAssocID="{2F257462-322D-4570-BE7A-92DFE6FC6F21}" presName="compNode" presStyleCnt="0"/>
      <dgm:spPr/>
    </dgm:pt>
    <dgm:pt modelId="{509FC704-1FC6-4697-8699-150E1669ED50}" type="pres">
      <dgm:prSet presAssocID="{2F257462-322D-4570-BE7A-92DFE6FC6F21}" presName="bgRect" presStyleLbl="bgShp" presStyleIdx="2" presStyleCnt="4"/>
      <dgm:spPr/>
    </dgm:pt>
    <dgm:pt modelId="{1F98C4FD-1BF9-4F62-B600-62446D248751}" type="pres">
      <dgm:prSet presAssocID="{2F257462-322D-4570-BE7A-92DFE6FC6F2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859322D-BE72-4F60-AFB4-E7BAE755C6CB}" type="pres">
      <dgm:prSet presAssocID="{2F257462-322D-4570-BE7A-92DFE6FC6F21}" presName="spaceRect" presStyleCnt="0"/>
      <dgm:spPr/>
    </dgm:pt>
    <dgm:pt modelId="{C3C59242-360E-458D-B774-6E65E14987DA}" type="pres">
      <dgm:prSet presAssocID="{2F257462-322D-4570-BE7A-92DFE6FC6F21}" presName="parTx" presStyleLbl="revTx" presStyleIdx="3" presStyleCnt="6">
        <dgm:presLayoutVars>
          <dgm:chMax val="0"/>
          <dgm:chPref val="0"/>
        </dgm:presLayoutVars>
      </dgm:prSet>
      <dgm:spPr/>
    </dgm:pt>
    <dgm:pt modelId="{EDD6A241-F73E-458B-A519-7D48E0113596}" type="pres">
      <dgm:prSet presAssocID="{2F257462-322D-4570-BE7A-92DFE6FC6F21}" presName="desTx" presStyleLbl="revTx" presStyleIdx="4" presStyleCnt="6">
        <dgm:presLayoutVars/>
      </dgm:prSet>
      <dgm:spPr/>
    </dgm:pt>
    <dgm:pt modelId="{4A057A27-078B-40D1-A4B6-9A345D42FDF7}" type="pres">
      <dgm:prSet presAssocID="{26279C6C-67FF-410C-847E-06C5AF2EA514}" presName="sibTrans" presStyleCnt="0"/>
      <dgm:spPr/>
    </dgm:pt>
    <dgm:pt modelId="{7F4AD6FF-DC9E-4ACC-A6AF-D9CD0B173765}" type="pres">
      <dgm:prSet presAssocID="{CAE07E13-9280-43A4-A02E-262742B9745E}" presName="compNode" presStyleCnt="0"/>
      <dgm:spPr/>
    </dgm:pt>
    <dgm:pt modelId="{FA8BC8EB-0614-4476-8C2D-1D05865DF9B2}" type="pres">
      <dgm:prSet presAssocID="{CAE07E13-9280-43A4-A02E-262742B9745E}" presName="bgRect" presStyleLbl="bgShp" presStyleIdx="3" presStyleCnt="4"/>
      <dgm:spPr/>
    </dgm:pt>
    <dgm:pt modelId="{7751D055-B72C-4DC8-B872-79FCE974282C}" type="pres">
      <dgm:prSet presAssocID="{CAE07E13-9280-43A4-A02E-262742B9745E}" presName="iconRect" presStyleLbl="node1" presStyleIdx="3" presStyleCnt="4"/>
      <dgm:spPr>
        <a:ln>
          <a:noFill/>
        </a:ln>
      </dgm:spPr>
    </dgm:pt>
    <dgm:pt modelId="{C9FF60FA-908A-497A-884C-9FBE5EC6C993}" type="pres">
      <dgm:prSet presAssocID="{CAE07E13-9280-43A4-A02E-262742B9745E}" presName="spaceRect" presStyleCnt="0"/>
      <dgm:spPr/>
    </dgm:pt>
    <dgm:pt modelId="{B0F9468E-E1DF-4022-9772-E03D25B218BB}" type="pres">
      <dgm:prSet presAssocID="{CAE07E13-9280-43A4-A02E-262742B9745E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8C15814-D25F-48CC-8A40-6F08AB7A64E0}" type="presOf" srcId="{7D7D5E2E-71DB-43C3-BB30-82930CD00493}" destId="{8D03E771-7311-46B4-9892-6D6762719B53}" srcOrd="0" destOrd="0" presId="urn:microsoft.com/office/officeart/2018/2/layout/IconVerticalSolidList"/>
    <dgm:cxn modelId="{065CF931-9FF8-4100-9CF2-69B7FB2FFE43}" srcId="{7D7D5E2E-71DB-43C3-BB30-82930CD00493}" destId="{D713B932-B9B3-47B6-96DA-6CA0D797B44B}" srcOrd="1" destOrd="0" parTransId="{A37623E0-B482-4AC3-9FE7-693D2148A2DE}" sibTransId="{A1E515D7-B415-4495-80CE-6950B0FAA192}"/>
    <dgm:cxn modelId="{2A6C583A-9E37-42CB-AC87-25FAEEBFD7D5}" srcId="{3EB93D5F-C305-48AD-B7F9-8A5A8190EFA7}" destId="{2F257462-322D-4570-BE7A-92DFE6FC6F21}" srcOrd="2" destOrd="0" parTransId="{D529645C-8A52-4C5D-AAEE-4B3E029AC286}" sibTransId="{26279C6C-67FF-410C-847E-06C5AF2EA514}"/>
    <dgm:cxn modelId="{8C8A723C-881F-4B55-A0BB-B6629221BB5B}" type="presOf" srcId="{CAE07E13-9280-43A4-A02E-262742B9745E}" destId="{B0F9468E-E1DF-4022-9772-E03D25B218BB}" srcOrd="0" destOrd="0" presId="urn:microsoft.com/office/officeart/2018/2/layout/IconVerticalSolidList"/>
    <dgm:cxn modelId="{C31A227E-585F-4416-921E-689DFF568C76}" type="presOf" srcId="{96D7B4DE-8DA7-4350-985E-662B2FFAB11F}" destId="{19FD6809-573D-4790-B70B-C691CE71AAC9}" srcOrd="0" destOrd="0" presId="urn:microsoft.com/office/officeart/2018/2/layout/IconVerticalSolidList"/>
    <dgm:cxn modelId="{8E6C25BA-7D0D-4540-9FDC-6C20E0610B3C}" type="presOf" srcId="{D713B932-B9B3-47B6-96DA-6CA0D797B44B}" destId="{4A446E99-D556-4B27-9D3F-57BD40C3E24B}" srcOrd="0" destOrd="1" presId="urn:microsoft.com/office/officeart/2018/2/layout/IconVerticalSolidList"/>
    <dgm:cxn modelId="{50B8B8C0-9DF4-42EA-B3C0-93A2F3B7C3DF}" srcId="{3EB93D5F-C305-48AD-B7F9-8A5A8190EFA7}" destId="{7D7D5E2E-71DB-43C3-BB30-82930CD00493}" srcOrd="0" destOrd="0" parTransId="{2C6F3775-FA2F-4F55-B528-C8EE4CFD92EE}" sibTransId="{93B5BF29-4701-4C7F-83E4-8FC03D77B557}"/>
    <dgm:cxn modelId="{748631CB-E811-495E-95BB-C0EE29ED5BE9}" srcId="{3EB93D5F-C305-48AD-B7F9-8A5A8190EFA7}" destId="{CAE07E13-9280-43A4-A02E-262742B9745E}" srcOrd="3" destOrd="0" parTransId="{E4C4FA33-B93E-4548-8048-4AA8BC1D2BEB}" sibTransId="{693AAC65-C657-4CFC-8126-2207108208FF}"/>
    <dgm:cxn modelId="{EBC26ECF-F292-40DB-BC41-BFEA2E0A7C05}" type="presOf" srcId="{2F257462-322D-4570-BE7A-92DFE6FC6F21}" destId="{C3C59242-360E-458D-B774-6E65E14987DA}" srcOrd="0" destOrd="0" presId="urn:microsoft.com/office/officeart/2018/2/layout/IconVerticalSolidList"/>
    <dgm:cxn modelId="{089E77D6-C795-432A-80B4-06A8F217DD59}" type="presOf" srcId="{2531EC8A-ACFD-40BF-9AA3-88BBFCC7686D}" destId="{4A446E99-D556-4B27-9D3F-57BD40C3E24B}" srcOrd="0" destOrd="0" presId="urn:microsoft.com/office/officeart/2018/2/layout/IconVerticalSolidList"/>
    <dgm:cxn modelId="{1F4DB1F3-7E2C-442E-837D-FC36C4EB1230}" srcId="{2F257462-322D-4570-BE7A-92DFE6FC6F21}" destId="{935ED8F4-484A-4D49-8353-78B20804E06F}" srcOrd="0" destOrd="0" parTransId="{1BF04897-7541-44D9-911B-93772D01BDE6}" sibTransId="{6DED5643-EF02-4664-92BA-30C9667CAE98}"/>
    <dgm:cxn modelId="{3F3269F5-9B85-4501-B2BD-2FE89A50F283}" srcId="{7D7D5E2E-71DB-43C3-BB30-82930CD00493}" destId="{2531EC8A-ACFD-40BF-9AA3-88BBFCC7686D}" srcOrd="0" destOrd="0" parTransId="{EF077079-F4B6-42D1-A68A-E575B1C78F6B}" sibTransId="{1E180EFE-4007-4315-85EC-1DE33D5BFDE0}"/>
    <dgm:cxn modelId="{D14E17F6-29C9-40B8-8B9F-519FF87ED832}" type="presOf" srcId="{3EB93D5F-C305-48AD-B7F9-8A5A8190EFA7}" destId="{A23B02DC-8548-4B09-A275-B60826CE0BD0}" srcOrd="0" destOrd="0" presId="urn:microsoft.com/office/officeart/2018/2/layout/IconVerticalSolidList"/>
    <dgm:cxn modelId="{4C9A51F9-FB24-4BE5-8D2D-FF53B798055D}" type="presOf" srcId="{935ED8F4-484A-4D49-8353-78B20804E06F}" destId="{EDD6A241-F73E-458B-A519-7D48E0113596}" srcOrd="0" destOrd="0" presId="urn:microsoft.com/office/officeart/2018/2/layout/IconVerticalSolidList"/>
    <dgm:cxn modelId="{E6353AFB-8E3A-443B-B677-0B4D98C7F6B0}" srcId="{3EB93D5F-C305-48AD-B7F9-8A5A8190EFA7}" destId="{96D7B4DE-8DA7-4350-985E-662B2FFAB11F}" srcOrd="1" destOrd="0" parTransId="{9DC82F56-994A-4423-979E-E7A22B6F3158}" sibTransId="{2E29FC0C-41C9-4997-ACB3-110DDC67D649}"/>
    <dgm:cxn modelId="{38BE1C64-9016-4558-92F7-E9C193627449}" type="presParOf" srcId="{A23B02DC-8548-4B09-A275-B60826CE0BD0}" destId="{A4F5C2AE-1511-487F-B665-9C5B37565F3B}" srcOrd="0" destOrd="0" presId="urn:microsoft.com/office/officeart/2018/2/layout/IconVerticalSolidList"/>
    <dgm:cxn modelId="{A66129EA-6A0C-4CC0-B883-545D6D7CE88C}" type="presParOf" srcId="{A4F5C2AE-1511-487F-B665-9C5B37565F3B}" destId="{BACAF9F3-705E-4A98-8735-1E55D4CE6FB4}" srcOrd="0" destOrd="0" presId="urn:microsoft.com/office/officeart/2018/2/layout/IconVerticalSolidList"/>
    <dgm:cxn modelId="{DCC03B24-F373-403C-BB28-E4C68AE1961C}" type="presParOf" srcId="{A4F5C2AE-1511-487F-B665-9C5B37565F3B}" destId="{E3DA610E-43D2-4EF7-9E84-A312E285CEF8}" srcOrd="1" destOrd="0" presId="urn:microsoft.com/office/officeart/2018/2/layout/IconVerticalSolidList"/>
    <dgm:cxn modelId="{5D4C2473-ED32-4FEA-B409-A1B06FB4CE36}" type="presParOf" srcId="{A4F5C2AE-1511-487F-B665-9C5B37565F3B}" destId="{6600DDA6-F412-4D37-8AA5-9C9C4F239E70}" srcOrd="2" destOrd="0" presId="urn:microsoft.com/office/officeart/2018/2/layout/IconVerticalSolidList"/>
    <dgm:cxn modelId="{6D30966E-88A0-4FC6-9A83-1152289A73FA}" type="presParOf" srcId="{A4F5C2AE-1511-487F-B665-9C5B37565F3B}" destId="{8D03E771-7311-46B4-9892-6D6762719B53}" srcOrd="3" destOrd="0" presId="urn:microsoft.com/office/officeart/2018/2/layout/IconVerticalSolidList"/>
    <dgm:cxn modelId="{9300D6C9-A3CA-4CC0-AE73-388EED62465B}" type="presParOf" srcId="{A4F5C2AE-1511-487F-B665-9C5B37565F3B}" destId="{4A446E99-D556-4B27-9D3F-57BD40C3E24B}" srcOrd="4" destOrd="0" presId="urn:microsoft.com/office/officeart/2018/2/layout/IconVerticalSolidList"/>
    <dgm:cxn modelId="{40B69310-3605-45ED-B9BA-76ECF6BC3A45}" type="presParOf" srcId="{A23B02DC-8548-4B09-A275-B60826CE0BD0}" destId="{735E2450-E7B3-4F3B-B987-A3D4DD33A5CE}" srcOrd="1" destOrd="0" presId="urn:microsoft.com/office/officeart/2018/2/layout/IconVerticalSolidList"/>
    <dgm:cxn modelId="{93190F31-F893-4D69-B57E-F1B9FBFBE752}" type="presParOf" srcId="{A23B02DC-8548-4B09-A275-B60826CE0BD0}" destId="{15713DC9-4D35-4747-9C9B-FD5172AAA7B2}" srcOrd="2" destOrd="0" presId="urn:microsoft.com/office/officeart/2018/2/layout/IconVerticalSolidList"/>
    <dgm:cxn modelId="{02696C82-5409-40C8-808C-AB14DB580DA0}" type="presParOf" srcId="{15713DC9-4D35-4747-9C9B-FD5172AAA7B2}" destId="{9A14354B-2F83-40DB-A0D0-9B7D24A06CFA}" srcOrd="0" destOrd="0" presId="urn:microsoft.com/office/officeart/2018/2/layout/IconVerticalSolidList"/>
    <dgm:cxn modelId="{3A69C097-2708-47C3-BCC1-7FE0AC027C19}" type="presParOf" srcId="{15713DC9-4D35-4747-9C9B-FD5172AAA7B2}" destId="{571FBA94-B9CA-4BA4-A21D-30204A7185AF}" srcOrd="1" destOrd="0" presId="urn:microsoft.com/office/officeart/2018/2/layout/IconVerticalSolidList"/>
    <dgm:cxn modelId="{9784705C-FF09-4179-8733-032FE3DDB1D9}" type="presParOf" srcId="{15713DC9-4D35-4747-9C9B-FD5172AAA7B2}" destId="{0EF0AF1E-9761-4C2B-8A3C-55B8F305F725}" srcOrd="2" destOrd="0" presId="urn:microsoft.com/office/officeart/2018/2/layout/IconVerticalSolidList"/>
    <dgm:cxn modelId="{19B786BD-7A91-4B5B-8D51-03B8D4AE25FD}" type="presParOf" srcId="{15713DC9-4D35-4747-9C9B-FD5172AAA7B2}" destId="{19FD6809-573D-4790-B70B-C691CE71AAC9}" srcOrd="3" destOrd="0" presId="urn:microsoft.com/office/officeart/2018/2/layout/IconVerticalSolidList"/>
    <dgm:cxn modelId="{5B95DB14-574B-4989-96ED-B6AA072B04C0}" type="presParOf" srcId="{A23B02DC-8548-4B09-A275-B60826CE0BD0}" destId="{C386B865-0351-402B-903C-B2CE8BBAB1D1}" srcOrd="3" destOrd="0" presId="urn:microsoft.com/office/officeart/2018/2/layout/IconVerticalSolidList"/>
    <dgm:cxn modelId="{C22E1521-B406-4A2B-8BBB-65EF8369CE83}" type="presParOf" srcId="{A23B02DC-8548-4B09-A275-B60826CE0BD0}" destId="{E8105574-2727-422A-B65F-A9E2C3B8482D}" srcOrd="4" destOrd="0" presId="urn:microsoft.com/office/officeart/2018/2/layout/IconVerticalSolidList"/>
    <dgm:cxn modelId="{E467B967-04E4-4E86-A40A-A5A17726D743}" type="presParOf" srcId="{E8105574-2727-422A-B65F-A9E2C3B8482D}" destId="{509FC704-1FC6-4697-8699-150E1669ED50}" srcOrd="0" destOrd="0" presId="urn:microsoft.com/office/officeart/2018/2/layout/IconVerticalSolidList"/>
    <dgm:cxn modelId="{F93562C7-F436-48C3-BBB6-F6F986A2D317}" type="presParOf" srcId="{E8105574-2727-422A-B65F-A9E2C3B8482D}" destId="{1F98C4FD-1BF9-4F62-B600-62446D248751}" srcOrd="1" destOrd="0" presId="urn:microsoft.com/office/officeart/2018/2/layout/IconVerticalSolidList"/>
    <dgm:cxn modelId="{651CD08A-86B6-4D19-9843-672B8597CCB9}" type="presParOf" srcId="{E8105574-2727-422A-B65F-A9E2C3B8482D}" destId="{2859322D-BE72-4F60-AFB4-E7BAE755C6CB}" srcOrd="2" destOrd="0" presId="urn:microsoft.com/office/officeart/2018/2/layout/IconVerticalSolidList"/>
    <dgm:cxn modelId="{8D4BF844-0036-4797-8BB9-D84749288B62}" type="presParOf" srcId="{E8105574-2727-422A-B65F-A9E2C3B8482D}" destId="{C3C59242-360E-458D-B774-6E65E14987DA}" srcOrd="3" destOrd="0" presId="urn:microsoft.com/office/officeart/2018/2/layout/IconVerticalSolidList"/>
    <dgm:cxn modelId="{A19B216C-D662-4C34-A528-36F0100D5596}" type="presParOf" srcId="{E8105574-2727-422A-B65F-A9E2C3B8482D}" destId="{EDD6A241-F73E-458B-A519-7D48E0113596}" srcOrd="4" destOrd="0" presId="urn:microsoft.com/office/officeart/2018/2/layout/IconVerticalSolidList"/>
    <dgm:cxn modelId="{20E6FA2E-EB40-4982-89CC-E3C4B73B0F6B}" type="presParOf" srcId="{A23B02DC-8548-4B09-A275-B60826CE0BD0}" destId="{4A057A27-078B-40D1-A4B6-9A345D42FDF7}" srcOrd="5" destOrd="0" presId="urn:microsoft.com/office/officeart/2018/2/layout/IconVerticalSolidList"/>
    <dgm:cxn modelId="{862655DE-2633-42A6-8CB1-3EDFC01463E9}" type="presParOf" srcId="{A23B02DC-8548-4B09-A275-B60826CE0BD0}" destId="{7F4AD6FF-DC9E-4ACC-A6AF-D9CD0B173765}" srcOrd="6" destOrd="0" presId="urn:microsoft.com/office/officeart/2018/2/layout/IconVerticalSolidList"/>
    <dgm:cxn modelId="{A6D9211E-0906-43E5-93EF-797B1CA164AC}" type="presParOf" srcId="{7F4AD6FF-DC9E-4ACC-A6AF-D9CD0B173765}" destId="{FA8BC8EB-0614-4476-8C2D-1D05865DF9B2}" srcOrd="0" destOrd="0" presId="urn:microsoft.com/office/officeart/2018/2/layout/IconVerticalSolidList"/>
    <dgm:cxn modelId="{B71C5FE1-C7C4-4A46-87AA-4DC833763D87}" type="presParOf" srcId="{7F4AD6FF-DC9E-4ACC-A6AF-D9CD0B173765}" destId="{7751D055-B72C-4DC8-B872-79FCE974282C}" srcOrd="1" destOrd="0" presId="urn:microsoft.com/office/officeart/2018/2/layout/IconVerticalSolidList"/>
    <dgm:cxn modelId="{433B0703-CBD8-4B5E-9006-2871C2A7FFFC}" type="presParOf" srcId="{7F4AD6FF-DC9E-4ACC-A6AF-D9CD0B173765}" destId="{C9FF60FA-908A-497A-884C-9FBE5EC6C993}" srcOrd="2" destOrd="0" presId="urn:microsoft.com/office/officeart/2018/2/layout/IconVerticalSolidList"/>
    <dgm:cxn modelId="{DF2AB597-E2C6-464B-9BDC-0817641C943A}" type="presParOf" srcId="{7F4AD6FF-DC9E-4ACC-A6AF-D9CD0B173765}" destId="{B0F9468E-E1DF-4022-9772-E03D25B218B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AF9F3-705E-4A98-8735-1E55D4CE6FB4}">
      <dsp:nvSpPr>
        <dsp:cNvPr id="0" name=""/>
        <dsp:cNvSpPr/>
      </dsp:nvSpPr>
      <dsp:spPr>
        <a:xfrm>
          <a:off x="0" y="1637"/>
          <a:ext cx="9160745" cy="8298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DA610E-43D2-4EF7-9E84-A312E285CEF8}">
      <dsp:nvSpPr>
        <dsp:cNvPr id="0" name=""/>
        <dsp:cNvSpPr/>
      </dsp:nvSpPr>
      <dsp:spPr>
        <a:xfrm>
          <a:off x="251017" y="188344"/>
          <a:ext cx="456395" cy="4563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03E771-7311-46B4-9892-6D6762719B53}">
      <dsp:nvSpPr>
        <dsp:cNvPr id="0" name=""/>
        <dsp:cNvSpPr/>
      </dsp:nvSpPr>
      <dsp:spPr>
        <a:xfrm>
          <a:off x="958430" y="1637"/>
          <a:ext cx="4122335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Overview of tech</a:t>
          </a:r>
          <a:endParaRPr lang="en-US" sz="2200" b="1" kern="1200" dirty="0"/>
        </a:p>
      </dsp:txBody>
      <dsp:txXfrm>
        <a:off x="958430" y="1637"/>
        <a:ext cx="4122335" cy="829809"/>
      </dsp:txXfrm>
    </dsp:sp>
    <dsp:sp modelId="{4A446E99-D556-4B27-9D3F-57BD40C3E24B}">
      <dsp:nvSpPr>
        <dsp:cNvPr id="0" name=""/>
        <dsp:cNvSpPr/>
      </dsp:nvSpPr>
      <dsp:spPr>
        <a:xfrm>
          <a:off x="5080765" y="1637"/>
          <a:ext cx="4079979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 dirty="0"/>
            <a:t>1. Glucose monitoring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800" kern="1200" dirty="0"/>
            <a:t>2. Insulin delivery</a:t>
          </a:r>
          <a:endParaRPr lang="en-US" sz="1800" kern="1200" dirty="0"/>
        </a:p>
      </dsp:txBody>
      <dsp:txXfrm>
        <a:off x="5080765" y="1637"/>
        <a:ext cx="4079979" cy="829809"/>
      </dsp:txXfrm>
    </dsp:sp>
    <dsp:sp modelId="{9A14354B-2F83-40DB-A0D0-9B7D24A06CFA}">
      <dsp:nvSpPr>
        <dsp:cNvPr id="0" name=""/>
        <dsp:cNvSpPr/>
      </dsp:nvSpPr>
      <dsp:spPr>
        <a:xfrm>
          <a:off x="0" y="1038899"/>
          <a:ext cx="9160745" cy="8298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FBA94-B9CA-4BA4-A21D-30204A7185AF}">
      <dsp:nvSpPr>
        <dsp:cNvPr id="0" name=""/>
        <dsp:cNvSpPr/>
      </dsp:nvSpPr>
      <dsp:spPr>
        <a:xfrm>
          <a:off x="251017" y="1225606"/>
          <a:ext cx="456395" cy="4563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D6809-573D-4790-B70B-C691CE71AAC9}">
      <dsp:nvSpPr>
        <dsp:cNvPr id="0" name=""/>
        <dsp:cNvSpPr/>
      </dsp:nvSpPr>
      <dsp:spPr>
        <a:xfrm>
          <a:off x="958430" y="1038899"/>
          <a:ext cx="8202314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Automated systems</a:t>
          </a:r>
          <a:endParaRPr lang="en-US" sz="2200" b="1" kern="1200" dirty="0"/>
        </a:p>
      </dsp:txBody>
      <dsp:txXfrm>
        <a:off x="958430" y="1038899"/>
        <a:ext cx="8202314" cy="829809"/>
      </dsp:txXfrm>
    </dsp:sp>
    <dsp:sp modelId="{509FC704-1FC6-4697-8699-150E1669ED50}">
      <dsp:nvSpPr>
        <dsp:cNvPr id="0" name=""/>
        <dsp:cNvSpPr/>
      </dsp:nvSpPr>
      <dsp:spPr>
        <a:xfrm>
          <a:off x="0" y="2076161"/>
          <a:ext cx="9160745" cy="8298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8C4FD-1BF9-4F62-B600-62446D248751}">
      <dsp:nvSpPr>
        <dsp:cNvPr id="0" name=""/>
        <dsp:cNvSpPr/>
      </dsp:nvSpPr>
      <dsp:spPr>
        <a:xfrm>
          <a:off x="251017" y="2262868"/>
          <a:ext cx="456395" cy="4563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59242-360E-458D-B774-6E65E14987DA}">
      <dsp:nvSpPr>
        <dsp:cNvPr id="0" name=""/>
        <dsp:cNvSpPr/>
      </dsp:nvSpPr>
      <dsp:spPr>
        <a:xfrm>
          <a:off x="958430" y="2076161"/>
          <a:ext cx="4122335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Policies and recommendations</a:t>
          </a:r>
          <a:endParaRPr lang="en-US" sz="2200" b="1" kern="1200" dirty="0"/>
        </a:p>
      </dsp:txBody>
      <dsp:txXfrm>
        <a:off x="958430" y="2076161"/>
        <a:ext cx="4122335" cy="829809"/>
      </dsp:txXfrm>
    </dsp:sp>
    <dsp:sp modelId="{EDD6A241-F73E-458B-A519-7D48E0113596}">
      <dsp:nvSpPr>
        <dsp:cNvPr id="0" name=""/>
        <dsp:cNvSpPr/>
      </dsp:nvSpPr>
      <dsp:spPr>
        <a:xfrm>
          <a:off x="5080765" y="2076161"/>
          <a:ext cx="4079979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1. NICE Hybrid Closed Loop Appraisal</a:t>
          </a:r>
          <a:endParaRPr lang="en-US" sz="1800" kern="1200" dirty="0"/>
        </a:p>
      </dsp:txBody>
      <dsp:txXfrm>
        <a:off x="5080765" y="2076161"/>
        <a:ext cx="4079979" cy="829809"/>
      </dsp:txXfrm>
    </dsp:sp>
    <dsp:sp modelId="{FA8BC8EB-0614-4476-8C2D-1D05865DF9B2}">
      <dsp:nvSpPr>
        <dsp:cNvPr id="0" name=""/>
        <dsp:cNvSpPr/>
      </dsp:nvSpPr>
      <dsp:spPr>
        <a:xfrm>
          <a:off x="0" y="3113423"/>
          <a:ext cx="9160745" cy="82980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1D055-B72C-4DC8-B872-79FCE974282C}">
      <dsp:nvSpPr>
        <dsp:cNvPr id="0" name=""/>
        <dsp:cNvSpPr/>
      </dsp:nvSpPr>
      <dsp:spPr>
        <a:xfrm>
          <a:off x="251017" y="3300131"/>
          <a:ext cx="456395" cy="45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9468E-E1DF-4022-9772-E03D25B218BB}">
      <dsp:nvSpPr>
        <dsp:cNvPr id="0" name=""/>
        <dsp:cNvSpPr/>
      </dsp:nvSpPr>
      <dsp:spPr>
        <a:xfrm>
          <a:off x="958430" y="3113423"/>
          <a:ext cx="8202314" cy="82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22" tIns="87822" rIns="87822" bIns="878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Scenarios/practical learnings</a:t>
          </a:r>
          <a:endParaRPr lang="en-US" sz="2200" b="1" kern="1200" dirty="0"/>
        </a:p>
      </dsp:txBody>
      <dsp:txXfrm>
        <a:off x="958430" y="3113423"/>
        <a:ext cx="8202314" cy="829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C3D51-BE0C-EA64-1C8B-909A4AF23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D4850-6D5A-3482-ADAD-2AE94D677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0112A-1E00-6203-595A-1D28BA07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DFC10-2DBA-4C44-D100-334B7DDB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C6776-FDD2-2B3E-8252-7B482845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2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2F8E-3656-2CEF-7912-9BA63BAC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50C12-8CB9-7502-86D5-C9C6E74EF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CF826-910A-9DDB-560F-A38660DA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D05C7-CBE0-B685-039E-0DA9FDBF9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3556-07DB-0FD0-6F94-CDDAA9C8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07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EB224-BCD6-F1A2-757D-55D38A23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8AF48-13D7-D735-C4D2-AE66FEE7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8E335-A61C-97C1-9A7D-F152AC37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5A623-59A5-EA51-0963-87410974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873EC-73BF-55C9-81F8-8217A04B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05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PP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bar chart&#10;&#10;Description automatically generated">
            <a:extLst>
              <a:ext uri="{FF2B5EF4-FFF2-40B4-BE49-F238E27FC236}">
                <a16:creationId xmlns:a16="http://schemas.microsoft.com/office/drawing/2014/main" id="{5DE506F7-D63B-F242-9C70-91BDA7B592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295163" cy="686228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3E3B42A-DC67-514D-BD6E-75FD5FB9DE6A}"/>
              </a:ext>
            </a:extLst>
          </p:cNvPr>
          <p:cNvSpPr txBox="1">
            <a:spLocks/>
          </p:cNvSpPr>
          <p:nvPr userDrawn="1"/>
        </p:nvSpPr>
        <p:spPr>
          <a:xfrm>
            <a:off x="1100139" y="262165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Cheddar Gothic Sans" pitchFamily="2" charset="77"/>
                <a:ea typeface="Cheddar Gothic Sans" pitchFamily="2" charset="77"/>
                <a:cs typeface="+mj-cs"/>
              </a:defRPr>
            </a:lvl1pPr>
          </a:lstStyle>
          <a:p>
            <a:endParaRPr lang="en-US" sz="6000" dirty="0">
              <a:solidFill>
                <a:srgbClr val="10147D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84D5918-1EFB-E84A-8DF1-72A23E8D5061}"/>
              </a:ext>
            </a:extLst>
          </p:cNvPr>
          <p:cNvSpPr txBox="1">
            <a:spLocks/>
          </p:cNvSpPr>
          <p:nvPr userDrawn="1"/>
        </p:nvSpPr>
        <p:spPr>
          <a:xfrm>
            <a:off x="1100139" y="510132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0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FF48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6A60CB8-4B06-2948-888B-6A96515E3C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7738" y="2244165"/>
            <a:ext cx="9828113" cy="275101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9600">
                <a:solidFill>
                  <a:srgbClr val="10147D"/>
                </a:solidFill>
              </a:defRPr>
            </a:lvl1pPr>
          </a:lstStyle>
          <a:p>
            <a:r>
              <a:rPr lang="en-US"/>
              <a:t>Click to add main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B942629-37EF-CA46-873C-8D40C2D6EF6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7739" y="5065522"/>
            <a:ext cx="9144000" cy="82884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00A0E6"/>
                </a:solidFill>
                <a:latin typeface="Roboto Slab Medium" pitchFamily="2" charset="0"/>
                <a:ea typeface="Roboto Slab Medium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add your subtitle here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CDE6B71C-0E9F-DDC2-E868-0B445B9D1C2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8859" y="1157117"/>
            <a:ext cx="2642839" cy="4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8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597">
          <p15:clr>
            <a:srgbClr val="FBAE40"/>
          </p15:clr>
        </p15:guide>
        <p15:guide id="3" pos="697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portant Rev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36A7A02-2BBD-114A-A99F-E18BAC015EB0}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picture containing outdoor object, airplane&#10;&#10;Description automatically generated">
            <a:extLst>
              <a:ext uri="{FF2B5EF4-FFF2-40B4-BE49-F238E27FC236}">
                <a16:creationId xmlns:a16="http://schemas.microsoft.com/office/drawing/2014/main" id="{B00DBFBA-1914-4A46-B230-1BE176F6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8969" y="654777"/>
            <a:ext cx="7594062" cy="554844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C4F5C9-DF5E-E54E-863D-DC46DB060C2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997375" y="2173457"/>
            <a:ext cx="3852397" cy="2630659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8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an important or revelatory statement which deserves to stand on its own. </a:t>
            </a:r>
          </a:p>
        </p:txBody>
      </p:sp>
      <p:pic>
        <p:nvPicPr>
          <p:cNvPr id="2" name="Picture 1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E2C1F851-682C-73B7-A97D-C6980F5EC1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29897" y="5797650"/>
            <a:ext cx="2346546" cy="7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85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ust Copy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8623888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4EC4-0B11-984B-814D-99FDBE9B582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6963" y="2371521"/>
            <a:ext cx="8623888" cy="3944871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0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your text. Use this slide if you need to include a longer portion of text in the presentation for any reason.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2D7C3840-A721-8D10-BF79-22B1A47BD7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9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4475009-BCED-DD4A-8762-7B66F7C71D58}"/>
              </a:ext>
            </a:extLst>
          </p:cNvPr>
          <p:cNvSpPr/>
          <p:nvPr userDrawn="1"/>
        </p:nvSpPr>
        <p:spPr>
          <a:xfrm>
            <a:off x="8670188" y="3138956"/>
            <a:ext cx="3005893" cy="2570393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00C3F6-2AD8-D44D-8117-EEC69510D91C}"/>
              </a:ext>
            </a:extLst>
          </p:cNvPr>
          <p:cNvSpPr/>
          <p:nvPr userDrawn="1"/>
        </p:nvSpPr>
        <p:spPr>
          <a:xfrm>
            <a:off x="530873" y="1705577"/>
            <a:ext cx="3005893" cy="2570393"/>
          </a:xfrm>
          <a:prstGeom prst="rect">
            <a:avLst/>
          </a:prstGeom>
          <a:solidFill>
            <a:srgbClr val="FF5A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42C30B-8EA8-5E40-AA29-4C6C20DF51F5}"/>
              </a:ext>
            </a:extLst>
          </p:cNvPr>
          <p:cNvSpPr/>
          <p:nvPr userDrawn="1"/>
        </p:nvSpPr>
        <p:spPr>
          <a:xfrm>
            <a:off x="6248099" y="1847503"/>
            <a:ext cx="5295458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3FE6AB-7FD3-9242-A6B8-6095677E6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28" y="368439"/>
            <a:ext cx="11234306" cy="1325563"/>
          </a:xfrm>
        </p:spPr>
        <p:txBody>
          <a:bodyPr/>
          <a:lstStyle/>
          <a:p>
            <a:r>
              <a:rPr lang="en-US"/>
              <a:t>Click to Add a slide heading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6283C4-B194-E240-84D0-954D7D255BD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427695" y="1990844"/>
            <a:ext cx="4957998" cy="3408601"/>
          </a:xfrm>
        </p:spPr>
        <p:txBody>
          <a:bodyPr>
            <a:normAutofit/>
          </a:bodyPr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two within this box.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68F96D-5B26-0147-BEEF-1B96CA1EAB6F}"/>
              </a:ext>
            </a:extLst>
          </p:cNvPr>
          <p:cNvSpPr/>
          <p:nvPr userDrawn="1"/>
        </p:nvSpPr>
        <p:spPr>
          <a:xfrm>
            <a:off x="680178" y="1853472"/>
            <a:ext cx="5278677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7E107-4236-334A-99C6-4494C9E091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45725" y="1990844"/>
            <a:ext cx="4949957" cy="3408601"/>
          </a:xfrm>
        </p:spPr>
        <p:txBody>
          <a:bodyPr/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one within this box. 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F43DE1A9-35AA-F047-EE80-4C0119CFC4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41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agraph Copy and Simp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4EC4-0B11-984B-814D-99FDBE9B582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6963" y="2451652"/>
            <a:ext cx="5959594" cy="3255990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your text. Use this slide if you need to include a longer portion of text in the presentation for any reason. If you don’t need an image choose a different layout.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3B1CFF4-0F71-9440-9C22-190B4DEE696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39338" y="1701706"/>
            <a:ext cx="5063795" cy="4005935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here to add an image to your gallery slide. If you change your mind, delete the image and click to upload a new one.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357E1CE4-60B7-1012-AA3E-A96449B27B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11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Points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B3A6BB-2164-D443-92E6-F61AECB19E8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96962" y="2472196"/>
            <a:ext cx="11183804" cy="3097331"/>
          </a:xfrm>
        </p:spPr>
        <p:txBody>
          <a:bodyPr>
            <a:normAutofit/>
          </a:bodyPr>
          <a:lstStyle>
            <a:lvl1pPr marL="342900" marR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 sz="2000" b="0" i="0">
                <a:solidFill>
                  <a:srgbClr val="111478"/>
                </a:solidFill>
                <a:latin typeface="HelveticaNeueLT Std L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add your first point if you need a bullet point list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two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three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four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five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six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E2E0219A-B015-A48F-E2E5-0CF6C19254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4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1C476-5CFF-5363-45B1-322D221A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3A69B-27C5-5AB5-355D-F0A17BCED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1499C-CDDD-F9E5-6C0C-34F3B3D9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331A9-7A34-BBC4-BE4F-813FA649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504FC-C1E4-DEE8-F76B-B3BAA576C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99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E5E0-4CB9-D9F7-3243-FC134379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3A200-B49F-989F-055C-69143F62F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EFDC1-87DC-F9A8-887B-3F07E964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CFFF5-2AC9-FC57-8716-A7482C7B8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BDB97-71F5-FC01-9876-09968381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45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F3807-810F-4608-2BD6-0DB2F0903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4676-AB17-0D96-AF33-794541A5A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941C0-E740-1E0D-BA62-6065D5DEA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884E8-F86D-B269-A5F8-79F2F063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4D8B6-64B4-0D76-EBA1-DE23DA538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66FB0-626E-900A-1618-ABF38235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36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385F0-7263-C987-C1C5-C040F0AD1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31983-FFED-A351-60F2-2A59A466D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64CAD-41E1-5940-AAD1-1FF1A97F5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28DA0-9B85-D1D4-749E-F4577F9E4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FEB84B-4059-21C0-34C0-86FBDD3F8C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D2E1AE-2ED3-B5C9-1572-6FEEF3CE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E409A-DA4C-2E05-F5EA-C3C16C30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142877-5151-D743-D284-4CCF9BED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18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5E5A-5DD1-91A7-4CB5-B548CA79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56C78C-3327-67F2-7F8F-E6691713B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58DA6-04A4-04D9-0218-13995960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151E2-925E-55BF-9C94-88300B58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99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5D4F36-5FE9-4213-67E1-9BEA6A9C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0B9EB3-E029-8F96-16BD-D14DC19E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E83CE-86FA-5ED0-60A1-BD2355DF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57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9A69-4D8B-11B5-F99A-79A6D93F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60457-39F3-1235-CAAB-3DEA2B625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F639B-9B2F-0EA7-4C5A-0442946CD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15074-E1B8-718B-329C-F8D610CC0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F952C-1D7D-8083-311B-9356B281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7204C-5EC5-3975-5F1C-318EA576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41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C9DC5-618E-FFA4-F978-5EED5E2D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4692A-7E29-EE3D-DE59-E6F4F8539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AD4E9-32D9-D37D-3A8F-0430EF99A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34B2B-D2E0-DCC8-D0C5-4C9D499B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A15C0-618C-4442-13BC-B0976AAA2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CE963-D169-2F91-4D59-E0F31464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5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1AD564-8558-9FD9-B2BD-2E2965E0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3FE9D-D981-EA6B-D620-85E96DE7F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41A5B-FAEB-C8AA-244B-EBDE40BD3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29DA-92CD-4F60-B171-D852B9A2A3F8}" type="datetimeFigureOut">
              <a:rPr lang="en-GB" smtClean="0"/>
              <a:t>26/01/2024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D73F3-B636-CE9D-05E1-6F0B5C76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168AE-A88A-363E-863D-41FA267FE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7250-1D5E-4A02-B634-74CAFE8062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03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iran.mahal@diabetes.org.u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C290CA0-556C-3936-DDD1-9C23D3A33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316" y="372022"/>
            <a:ext cx="1365016" cy="551256"/>
          </a:xfrm>
          <a:prstGeom prst="rect">
            <a:avLst/>
          </a:prstGeom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4BF6EC9-4C22-1ED2-FBB7-13F5AF7C9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9" y="454292"/>
            <a:ext cx="2057400" cy="3867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C6CB6-BEFC-8B7F-5B9B-D36D49BBB2EF}"/>
              </a:ext>
            </a:extLst>
          </p:cNvPr>
          <p:cNvSpPr txBox="1"/>
          <p:nvPr/>
        </p:nvSpPr>
        <p:spPr>
          <a:xfrm>
            <a:off x="1371421" y="1776771"/>
            <a:ext cx="9449157" cy="1305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1 Diabetes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Educational Event for Healthcare Professionals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69545A-9727-98FD-3542-E1C0900C19B3}"/>
              </a:ext>
            </a:extLst>
          </p:cNvPr>
          <p:cNvSpPr txBox="1"/>
          <p:nvPr/>
        </p:nvSpPr>
        <p:spPr>
          <a:xfrm>
            <a:off x="1371422" y="3776192"/>
            <a:ext cx="944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Glinys Johnson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Diabetes Specialist Nurse (Independent) / DUK Clinical Champion</a:t>
            </a:r>
          </a:p>
          <a:p>
            <a:r>
              <a:rPr lang="en-GB" sz="18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Gursharan Kaur</a:t>
            </a:r>
            <a:r>
              <a:rPr lang="en-GB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Health Systems Engagement Manager, Diabetes UK 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Kiran Mahal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Health Systems Engagement Lead, Diabetes UK  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Charlotte Austin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Type 1 Lead, Diabetes UK</a:t>
            </a:r>
          </a:p>
          <a:p>
            <a:r>
              <a:rPr lang="en-GB" sz="18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Adam Mayze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Youth Co-Ordinator, Diabetes UK</a:t>
            </a:r>
          </a:p>
          <a:p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 Parsons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Senior Project Manager, CVDR Network, Midlands Region 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3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3D8E-4780-CF4A-A950-FE935CD4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topics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E80A31EE-B8B0-DA3E-22BC-511E4EAAF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0" t="15887" r="9811" b="15460"/>
          <a:stretch/>
        </p:blipFill>
        <p:spPr bwMode="auto">
          <a:xfrm rot="16200000">
            <a:off x="5994743" y="494770"/>
            <a:ext cx="5904689" cy="549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5A39FEB-9C4C-F690-0C41-D2FCF2400B12}"/>
              </a:ext>
            </a:extLst>
          </p:cNvPr>
          <p:cNvSpPr txBox="1">
            <a:spLocks/>
          </p:cNvSpPr>
          <p:nvPr/>
        </p:nvSpPr>
        <p:spPr>
          <a:xfrm>
            <a:off x="496962" y="1974715"/>
            <a:ext cx="5252085" cy="37523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1000"/>
              </a:spcBef>
              <a:buClr>
                <a:srgbClr val="FF4800"/>
              </a:buClr>
              <a:buFont typeface="Arial" panose="020B0604020202020204" pitchFamily="34" charset="0"/>
              <a:buNone/>
              <a:defRPr sz="2400" b="0" i="0" kern="120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120000"/>
              </a:lnSpc>
              <a:spcBef>
                <a:spcPts val="500"/>
              </a:spcBef>
              <a:buClr>
                <a:srgbClr val="FF4800"/>
              </a:buClr>
              <a:buFont typeface="Arial" panose="020B0604020202020204" pitchFamily="34" charset="0"/>
              <a:buChar char="•"/>
              <a:defRPr sz="2400" b="0" i="0" kern="1200">
                <a:solidFill>
                  <a:srgbClr val="10147D"/>
                </a:solidFill>
                <a:latin typeface="HelveticaNeueLT Std Lt" panose="020B0403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Programme can be tailored depending on local need.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Some of the topics attendees thought would be useful for future events:</a:t>
            </a:r>
          </a:p>
          <a:p>
            <a:pPr marL="1142983" lvl="1" indent="-457200">
              <a:defRPr/>
            </a:pPr>
            <a:r>
              <a:rPr lang="en-US" sz="2000" dirty="0"/>
              <a:t>Meal planning</a:t>
            </a:r>
          </a:p>
          <a:p>
            <a:pPr marL="1142983" lvl="1" indent="-457200">
              <a:defRPr/>
            </a:pPr>
            <a:r>
              <a:rPr lang="en-US" sz="2000" dirty="0"/>
              <a:t>Mental Health</a:t>
            </a:r>
          </a:p>
          <a:p>
            <a:pPr marL="1142983" lvl="1" indent="-457200">
              <a:defRPr/>
            </a:pPr>
            <a:r>
              <a:rPr lang="en-US" sz="2000" dirty="0"/>
              <a:t>Preconception</a:t>
            </a:r>
          </a:p>
          <a:p>
            <a:pPr marL="1142983" lvl="1" indent="-457200">
              <a:defRPr/>
            </a:pPr>
            <a:r>
              <a:rPr lang="en-US" sz="2000" dirty="0"/>
              <a:t>CGM</a:t>
            </a:r>
          </a:p>
          <a:p>
            <a:pPr marL="1142983" lvl="1" indent="-457200">
              <a:defRPr/>
            </a:pPr>
            <a:r>
              <a:rPr lang="en-US" sz="2000" dirty="0"/>
              <a:t>Calorie/carb counting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37A2FA2-3816-4D16-92CE-FF17741D64A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2556" y="550271"/>
            <a:ext cx="995317" cy="977308"/>
          </a:xfrm>
          <a:prstGeom prst="rect">
            <a:avLst/>
          </a:prstGeom>
        </p:spPr>
      </p:pic>
      <p:pic>
        <p:nvPicPr>
          <p:cNvPr id="18" name="Picture 17" descr="Icon&#10;&#10;Description automatically generated with low confidence">
            <a:extLst>
              <a:ext uri="{FF2B5EF4-FFF2-40B4-BE49-F238E27FC236}">
                <a16:creationId xmlns:a16="http://schemas.microsoft.com/office/drawing/2014/main" id="{B8F874B4-FDDD-1E53-5C15-1F56028DAC1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7916" y="4972347"/>
            <a:ext cx="872408" cy="122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97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C290CA0-556C-3936-DDD1-9C23D3A33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316" y="372022"/>
            <a:ext cx="1365016" cy="551256"/>
          </a:xfrm>
          <a:prstGeom prst="rect">
            <a:avLst/>
          </a:prstGeom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4BF6EC9-4C22-1ED2-FBB7-13F5AF7C9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9" y="454292"/>
            <a:ext cx="2057400" cy="3867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C6CB6-BEFC-8B7F-5B9B-D36D49BBB2EF}"/>
              </a:ext>
            </a:extLst>
          </p:cNvPr>
          <p:cNvSpPr txBox="1"/>
          <p:nvPr/>
        </p:nvSpPr>
        <p:spPr>
          <a:xfrm>
            <a:off x="683524" y="923278"/>
            <a:ext cx="9449157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1 Diabetes: Educational Event for Healthcare Professionals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B3B0B-7ED3-5ABE-DAD0-1F23EC91AAB7}"/>
              </a:ext>
            </a:extLst>
          </p:cNvPr>
          <p:cNvSpPr txBox="1"/>
          <p:nvPr/>
        </p:nvSpPr>
        <p:spPr>
          <a:xfrm>
            <a:off x="899587" y="1824964"/>
            <a:ext cx="1004162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confidence across HCPs in supporting and signposting patients to ensure the best care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outcomes for T1D patients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in Treatment Targets and Care Process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educational packs from DUK for all attendees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Lived experience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cost implications to ICB  </a:t>
            </a:r>
          </a:p>
          <a:p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03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C290CA0-556C-3936-DDD1-9C23D3A33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316" y="372022"/>
            <a:ext cx="1365016" cy="551256"/>
          </a:xfrm>
          <a:prstGeom prst="rect">
            <a:avLst/>
          </a:prstGeom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4BF6EC9-4C22-1ED2-FBB7-13F5AF7C9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9" y="454292"/>
            <a:ext cx="2057400" cy="3867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C6CB6-BEFC-8B7F-5B9B-D36D49BBB2EF}"/>
              </a:ext>
            </a:extLst>
          </p:cNvPr>
          <p:cNvSpPr txBox="1"/>
          <p:nvPr/>
        </p:nvSpPr>
        <p:spPr>
          <a:xfrm>
            <a:off x="683524" y="923278"/>
            <a:ext cx="9449157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1 Diabetes: Educational Event for Healthcare Professionals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B3B0B-7ED3-5ABE-DAD0-1F23EC91AAB7}"/>
              </a:ext>
            </a:extLst>
          </p:cNvPr>
          <p:cNvSpPr txBox="1"/>
          <p:nvPr/>
        </p:nvSpPr>
        <p:spPr>
          <a:xfrm>
            <a:off x="981512" y="1640448"/>
            <a:ext cx="1004162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up pledges after 6 months to check in with progress and celebrate success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run this across every ICB over the next 12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Prioritising from NDA where the greatest need is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also happy to work with ICB’s who keen to run this ASAP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already have a great agenda that can be tweaked to suit local needs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Glinys, DUK and regional colleagues will support the delivery – we just need local ICB support to promote and identify a local clinician or two who can support on the day  </a:t>
            </a:r>
          </a:p>
          <a:p>
            <a:endParaRPr lang="en-GB" sz="1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 to discuss further:</a:t>
            </a:r>
            <a:endParaRPr lang="en-GB" sz="1900" b="1" dirty="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glinys.johnson@nhs.net</a:t>
            </a:r>
          </a:p>
          <a:p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chris.parsons3@nhs.net</a:t>
            </a:r>
          </a:p>
          <a:p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charlotte.austin@diabetes.org.uk</a:t>
            </a:r>
          </a:p>
          <a:p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adam.mayze@diabetes.org.uk</a:t>
            </a:r>
          </a:p>
          <a:p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kiran.mahal@diabetes.org.uk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677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C290CA0-556C-3936-DDD1-9C23D3A33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316" y="372022"/>
            <a:ext cx="1365016" cy="551256"/>
          </a:xfrm>
          <a:prstGeom prst="rect">
            <a:avLst/>
          </a:prstGeom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4BF6EC9-4C22-1ED2-FBB7-13F5AF7C9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9" y="454292"/>
            <a:ext cx="2057400" cy="3867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C6CB6-BEFC-8B7F-5B9B-D36D49BBB2EF}"/>
              </a:ext>
            </a:extLst>
          </p:cNvPr>
          <p:cNvSpPr txBox="1"/>
          <p:nvPr/>
        </p:nvSpPr>
        <p:spPr>
          <a:xfrm>
            <a:off x="683524" y="923278"/>
            <a:ext cx="9449157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1 Diabetes: Educational Event for Healthcare Professionals – Agenda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close-up of a medical form&#10;&#10;Description automatically generated">
            <a:extLst>
              <a:ext uri="{FF2B5EF4-FFF2-40B4-BE49-F238E27FC236}">
                <a16:creationId xmlns:a16="http://schemas.microsoft.com/office/drawing/2014/main" id="{30624F46-3FFB-C77F-1B68-A551CE772B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543" y="1599491"/>
            <a:ext cx="9659593" cy="488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1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C290CA0-556C-3936-DDD1-9C23D3A33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316" y="372022"/>
            <a:ext cx="1365016" cy="551256"/>
          </a:xfrm>
          <a:prstGeom prst="rect">
            <a:avLst/>
          </a:prstGeom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14BF6EC9-4C22-1ED2-FBB7-13F5AF7C9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9" y="454292"/>
            <a:ext cx="2057400" cy="3867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C6CB6-BEFC-8B7F-5B9B-D36D49BBB2EF}"/>
              </a:ext>
            </a:extLst>
          </p:cNvPr>
          <p:cNvSpPr txBox="1"/>
          <p:nvPr/>
        </p:nvSpPr>
        <p:spPr>
          <a:xfrm>
            <a:off x="683524" y="923278"/>
            <a:ext cx="9449157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1 Diabetes: Educational Event for Healthcare Professionals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3D8DE9-A378-2DCD-21D5-992622E57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6994"/>
              </p:ext>
            </p:extLst>
          </p:nvPr>
        </p:nvGraphicFramePr>
        <p:xfrm>
          <a:off x="838200" y="1929469"/>
          <a:ext cx="10515601" cy="5259893"/>
        </p:xfrm>
        <a:graphic>
          <a:graphicData uri="http://schemas.openxmlformats.org/drawingml/2006/table">
            <a:tbl>
              <a:tblPr/>
              <a:tblGrid>
                <a:gridCol w="2016448">
                  <a:extLst>
                    <a:ext uri="{9D8B030D-6E8A-4147-A177-3AD203B41FA5}">
                      <a16:colId xmlns:a16="http://schemas.microsoft.com/office/drawing/2014/main" val="2330572883"/>
                    </a:ext>
                  </a:extLst>
                </a:gridCol>
                <a:gridCol w="424515">
                  <a:extLst>
                    <a:ext uri="{9D8B030D-6E8A-4147-A177-3AD203B41FA5}">
                      <a16:colId xmlns:a16="http://schemas.microsoft.com/office/drawing/2014/main" val="3636885953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828038522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3342125270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761776113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2026032596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400092613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3899376121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1291651154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752895721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707246652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3081443984"/>
                    </a:ext>
                  </a:extLst>
                </a:gridCol>
                <a:gridCol w="734058">
                  <a:extLst>
                    <a:ext uri="{9D8B030D-6E8A-4147-A177-3AD203B41FA5}">
                      <a16:colId xmlns:a16="http://schemas.microsoft.com/office/drawing/2014/main" val="3603920645"/>
                    </a:ext>
                  </a:extLst>
                </a:gridCol>
              </a:tblGrid>
              <a:tr h="58751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ICB</a:t>
                      </a:r>
                    </a:p>
                  </a:txBody>
                  <a:tcPr marL="6633" marR="6633" marT="663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1 Registrations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HbA1c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 Pressure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Cholesterol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Serum Creatinine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Urine Albumin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Retinal Screening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 Surveillance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BMI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Smoking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Eight Care Processes (%)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108467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Birmingham and Solihull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QHL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996441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Black Country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734509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Coventry and Warwickshire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QWU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921881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Derby and Derbyshire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QJ2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402543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Herefordshire and Worcestershire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QGH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711663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Leicester Leicestershire and Rutland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QK1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5,410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569995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Lincolnshire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QJM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304536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Northamptonshire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QPM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3,735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796052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Nottingham and Nottinghamshire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QT1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436246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Shropshire Telford and Wrekin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QOC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972173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Staffordshire and Stoke-on-Trent ICB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QNC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5,210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86249"/>
                  </a:ext>
                </a:extLst>
              </a:tr>
              <a:tr h="3009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Midlands (ICBs summed)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51,605</a:t>
                      </a:r>
                    </a:p>
                  </a:txBody>
                  <a:tcPr marL="6633" marR="6633" marT="66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</a:t>
                      </a:r>
                    </a:p>
                  </a:txBody>
                  <a:tcPr marL="6633" marR="6633" marT="66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606818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</a:t>
                      </a:r>
                    </a:p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463102"/>
                  </a:ext>
                </a:extLst>
              </a:tr>
              <a:tr h="29075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England, National Diabetes Audit, 2022-23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305171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112509"/>
                  </a:ext>
                </a:extLst>
              </a:tr>
              <a:tr h="290752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3" marR="6633" marT="66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8946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F04233-B293-5F13-2ACB-F02A00C1E264}"/>
              </a:ext>
            </a:extLst>
          </p:cNvPr>
          <p:cNvSpPr txBox="1"/>
          <p:nvPr/>
        </p:nvSpPr>
        <p:spPr>
          <a:xfrm>
            <a:off x="838200" y="1616417"/>
            <a:ext cx="8388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Proportion of people registered with type 1 who received each care process, by ICB, 2022-23</a:t>
            </a:r>
          </a:p>
        </p:txBody>
      </p:sp>
    </p:spTree>
    <p:extLst>
      <p:ext uri="{BB962C8B-B14F-4D97-AF65-F5344CB8AC3E}">
        <p14:creationId xmlns:p14="http://schemas.microsoft.com/office/powerpoint/2010/main" val="223004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1008E5-CE41-704B-8561-B571DEA004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 1 and Technology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223DBC7-A092-8E4B-BD50-0791FEE59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Charlotte Austin, Type 1 Lead @ Diabetes UK</a:t>
            </a:r>
          </a:p>
        </p:txBody>
      </p:sp>
    </p:spTree>
    <p:extLst>
      <p:ext uri="{BB962C8B-B14F-4D97-AF65-F5344CB8AC3E}">
        <p14:creationId xmlns:p14="http://schemas.microsoft.com/office/powerpoint/2010/main" val="270094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0BE605-14C2-3E24-5709-339E3169A5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791165" y="2167848"/>
            <a:ext cx="4305188" cy="3036961"/>
          </a:xfrm>
        </p:spPr>
        <p:txBody>
          <a:bodyPr>
            <a:normAutofit/>
          </a:bodyPr>
          <a:lstStyle/>
          <a:p>
            <a:r>
              <a:rPr lang="en-GB" dirty="0"/>
              <a:t>Diabetes technology is an integral part of daily life for people living with type 1 diabetes, and it’s here to stay!</a:t>
            </a:r>
          </a:p>
        </p:txBody>
      </p:sp>
    </p:spTree>
    <p:extLst>
      <p:ext uri="{BB962C8B-B14F-4D97-AF65-F5344CB8AC3E}">
        <p14:creationId xmlns:p14="http://schemas.microsoft.com/office/powerpoint/2010/main" val="169737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BF6B-B8CB-8C40-A4A5-AB431CEC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talk about tech?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9A98C-3CB3-674C-B723-F2BA85CBA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 in numbers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F7A09-592B-9547-82B4-418957C5ED5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6963" y="2296637"/>
            <a:ext cx="8623888" cy="4019755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en-US" dirty="0">
                <a:solidFill>
                  <a:srgbClr val="CD5937"/>
                </a:solidFill>
                <a:effectLst/>
              </a:rPr>
              <a:t>• </a:t>
            </a:r>
            <a:r>
              <a:rPr lang="en-US" dirty="0">
                <a:effectLst/>
              </a:rPr>
              <a:t>approx. </a:t>
            </a:r>
            <a:r>
              <a:rPr lang="en-US" b="1" dirty="0">
                <a:solidFill>
                  <a:srgbClr val="FF4800"/>
                </a:solidFill>
                <a:effectLst/>
              </a:rPr>
              <a:t>104,390</a:t>
            </a:r>
            <a:r>
              <a:rPr lang="en-US" dirty="0">
                <a:effectLst/>
              </a:rPr>
              <a:t> of people living with type 1 on non-invasive glucose monitoring (as per NDA and NPDA 21/22)</a:t>
            </a:r>
          </a:p>
          <a:p>
            <a:pPr rtl="0"/>
            <a:r>
              <a:rPr lang="en-US" dirty="0">
                <a:solidFill>
                  <a:srgbClr val="CD5937"/>
                </a:solidFill>
                <a:effectLst/>
              </a:rPr>
              <a:t>• </a:t>
            </a:r>
            <a:r>
              <a:rPr lang="en-US" dirty="0">
                <a:effectLst/>
              </a:rPr>
              <a:t>approx. </a:t>
            </a:r>
            <a:r>
              <a:rPr lang="en-US" b="1" dirty="0">
                <a:solidFill>
                  <a:srgbClr val="FF4800"/>
                </a:solidFill>
                <a:effectLst/>
              </a:rPr>
              <a:t>35,489</a:t>
            </a:r>
            <a:r>
              <a:rPr lang="en-US" dirty="0">
                <a:effectLst/>
              </a:rPr>
              <a:t> of people living with type 1 on CSII (as per NDA and NPDA 21/22)</a:t>
            </a:r>
          </a:p>
          <a:p>
            <a:pPr rtl="0"/>
            <a:r>
              <a:rPr lang="en-US" dirty="0">
                <a:solidFill>
                  <a:srgbClr val="CD5937"/>
                </a:solidFill>
                <a:effectLst/>
              </a:rPr>
              <a:t>• </a:t>
            </a:r>
            <a:r>
              <a:rPr lang="en-US" b="1" dirty="0">
                <a:solidFill>
                  <a:srgbClr val="FF4800"/>
                </a:solidFill>
                <a:effectLst/>
              </a:rPr>
              <a:t>2,232</a:t>
            </a:r>
            <a:r>
              <a:rPr lang="en-US" dirty="0">
                <a:effectLst/>
              </a:rPr>
              <a:t> number of (children and young) people living with type 1 on hybrid closed loop systems (as per NDPA 21/22)</a:t>
            </a:r>
          </a:p>
          <a:p>
            <a:pPr rtl="0"/>
            <a:r>
              <a:rPr lang="en-US" dirty="0"/>
              <a:t>*</a:t>
            </a:r>
            <a:r>
              <a:rPr lang="en-US" sz="2100" dirty="0"/>
              <a:t>these are approximate numbers based on England and Wales NPDA/NDA data and may not be precise due to overlaps, and differences between whether England and Wales are reported together or separately</a:t>
            </a:r>
            <a:endParaRPr lang="en-US" sz="21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38F05-2D35-AEEC-B4EB-A6469171C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975" y="376144"/>
            <a:ext cx="2554333" cy="273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8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6AAC1-8008-B0D2-5409-A91CDF0FB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33" y="376144"/>
            <a:ext cx="11183804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What we did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9172E3A-AEA5-FDE9-8BEC-82327FE0C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62" y="1632282"/>
            <a:ext cx="8623888" cy="664355"/>
          </a:xfrm>
        </p:spPr>
        <p:txBody>
          <a:bodyPr/>
          <a:lstStyle/>
          <a:p>
            <a:r>
              <a:rPr lang="en-US" dirty="0"/>
              <a:t>The session structure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FAEEB9FB-B053-817A-F906-0B4B3CBCE3C5}"/>
              </a:ext>
            </a:extLst>
          </p:cNvPr>
          <p:cNvGraphicFramePr>
            <a:graphicFrameLocks noGrp="1"/>
          </p:cNvGraphicFramePr>
          <p:nvPr>
            <p:ph idx="14"/>
          </p:nvPr>
        </p:nvGraphicFramePr>
        <p:xfrm>
          <a:off x="496963" y="2371521"/>
          <a:ext cx="9160745" cy="394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E8187AF-6511-2EE2-F954-3B5147F27D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24837" y="751347"/>
            <a:ext cx="2024714" cy="372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8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4CAE-B3C6-ADAC-D32D-A4F5048BD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this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695B7-965D-F4BF-A0AA-0DC30CC85F11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GB" b="1" dirty="0"/>
              <a:t>Problem solving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Person-centred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Primary care-specific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Putting learnings into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 MDT approach is often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686F6-3D16-9104-BB89-6DF353EB42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Sharing and learnings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Group work – 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Different levels of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Variety of roles and knowledge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Feeding back learnings from all scenarios </a:t>
            </a:r>
          </a:p>
        </p:txBody>
      </p:sp>
    </p:spTree>
    <p:extLst>
      <p:ext uri="{BB962C8B-B14F-4D97-AF65-F5344CB8AC3E}">
        <p14:creationId xmlns:p14="http://schemas.microsoft.com/office/powerpoint/2010/main" val="341844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3D8E-4780-CF4A-A950-FE935CD4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3851D-81AE-F94B-A1CF-5D4D6423F5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6962" y="1974715"/>
            <a:ext cx="6876603" cy="3752382"/>
          </a:xfrm>
        </p:spPr>
        <p:txBody>
          <a:bodyPr>
            <a:normAutofit fontScale="92500"/>
          </a:bodyPr>
          <a:lstStyle/>
          <a:p>
            <a:pPr marL="457200" marR="0" lvl="0" indent="-4572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4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0147D"/>
                </a:solidFill>
                <a:effectLst/>
                <a:uLnTx/>
                <a:uFillTx/>
                <a:latin typeface="Helvetica Neue Light" panose="02000403000000020004" pitchFamily="2" charset="0"/>
              </a:rPr>
              <a:t>35 delegates attended on the day of which 27 completed our assessment</a:t>
            </a:r>
          </a:p>
          <a:p>
            <a:pPr marL="457200" marR="0" lvl="0" indent="-4572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4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0147D"/>
                </a:solidFill>
                <a:effectLst/>
                <a:uLnTx/>
                <a:uFillTx/>
                <a:latin typeface="Helvetica Neue Light" panose="02000403000000020004" pitchFamily="2" charset="0"/>
              </a:rPr>
              <a:t>Baseline assessment showcased that all those who attended regularly worked with people living with diabetes, but some had little to no education around type 1 diabetes</a:t>
            </a:r>
          </a:p>
          <a:p>
            <a:pPr marL="457200" marR="0" lvl="0" indent="-4572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4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0147D"/>
                </a:solidFill>
                <a:effectLst/>
                <a:uLnTx/>
                <a:uFillTx/>
                <a:latin typeface="Helvetica Neue Light" panose="02000403000000020004" pitchFamily="2" charset="0"/>
              </a:rPr>
              <a:t>26 respondents strongly agreed/agreed that the topics covered were relevant and useful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Overall, increase in confidence with supporting and providing advice to those living with type 1 diabetes as well as an increase in awareness of specialist services</a:t>
            </a:r>
          </a:p>
          <a:p>
            <a:pPr marL="457200" marR="0" lvl="0" indent="-4572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4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0147D"/>
              </a:solidFill>
              <a:effectLst/>
              <a:uLnTx/>
              <a:uFillTx/>
              <a:latin typeface="Helvetica Neue Light" panose="02000403000000020004" pitchFamily="2" charset="0"/>
            </a:endParaRP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FA837A71-014A-70A9-B64D-2CA560150E7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31208" t="33765" r="31695" b="31503"/>
          <a:stretch/>
        </p:blipFill>
        <p:spPr>
          <a:xfrm>
            <a:off x="7218906" y="1485984"/>
            <a:ext cx="4804483" cy="4499437"/>
          </a:xfrm>
          <a:noFill/>
        </p:spPr>
      </p:pic>
      <p:pic>
        <p:nvPicPr>
          <p:cNvPr id="10" name="Picture 9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5BDC6EA2-5714-A21B-F1E8-477FDD71803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256593">
            <a:off x="4174108" y="522644"/>
            <a:ext cx="1056787" cy="102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8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77F8-892A-3047-AA1B-0F9A11C5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33" y="356689"/>
            <a:ext cx="11183804" cy="1325563"/>
          </a:xfrm>
        </p:spPr>
        <p:txBody>
          <a:bodyPr>
            <a:normAutofit fontScale="90000"/>
          </a:bodyPr>
          <a:lstStyle/>
          <a:p>
            <a:r>
              <a:rPr lang="en-GB" sz="6600" dirty="0"/>
              <a:t>I pledge to improve diabetes care BY…</a:t>
            </a:r>
            <a:endParaRPr lang="en-US" dirty="0"/>
          </a:p>
        </p:txBody>
      </p:sp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FD91B9E6-95D6-D6B7-ECD4-CF3FEC34C0D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923" y="1703117"/>
            <a:ext cx="4024236" cy="3177696"/>
          </a:xfrm>
          <a:prstGeom prst="rect">
            <a:avLst/>
          </a:prstGeom>
        </p:spPr>
      </p:pic>
      <p:pic>
        <p:nvPicPr>
          <p:cNvPr id="6" name="Picture 5" descr="A picture containing text, silhouette&#10;&#10;Description automatically generated">
            <a:extLst>
              <a:ext uri="{FF2B5EF4-FFF2-40B4-BE49-F238E27FC236}">
                <a16:creationId xmlns:a16="http://schemas.microsoft.com/office/drawing/2014/main" id="{C101F455-1560-320F-1C49-DD96D4CDF74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4164" y="2287728"/>
            <a:ext cx="3125203" cy="2017497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EECA8D4C-DE43-031E-5527-A132C0C42798}"/>
              </a:ext>
            </a:extLst>
          </p:cNvPr>
          <p:cNvSpPr txBox="1">
            <a:spLocks/>
          </p:cNvSpPr>
          <p:nvPr/>
        </p:nvSpPr>
        <p:spPr>
          <a:xfrm>
            <a:off x="728639" y="1975112"/>
            <a:ext cx="3174805" cy="2266683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1000"/>
              </a:spcBef>
              <a:buFontTx/>
              <a:buNone/>
              <a:defRPr sz="2800" b="0" i="0" kern="1200">
                <a:solidFill>
                  <a:srgbClr val="111478"/>
                </a:solidFill>
                <a:latin typeface="HelveticaNeueLT Std Lt" panose="020B0403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11478"/>
                </a:solidFill>
                <a:latin typeface="HelveticaNeueLT Std Lt" panose="020B0403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 mindful of need for preconception care. Focus on this for people of childbearing age. Ensure optimised care provided and referral.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3F9F1C6-F018-6153-6CFB-6880C645DE85}"/>
              </a:ext>
            </a:extLst>
          </p:cNvPr>
          <p:cNvSpPr txBox="1">
            <a:spLocks/>
          </p:cNvSpPr>
          <p:nvPr/>
        </p:nvSpPr>
        <p:spPr>
          <a:xfrm>
            <a:off x="8701998" y="2402324"/>
            <a:ext cx="2907640" cy="1325563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1000"/>
              </a:spcBef>
              <a:buFontTx/>
              <a:buNone/>
              <a:defRPr sz="2800" b="0" i="0" kern="1200">
                <a:solidFill>
                  <a:srgbClr val="111478"/>
                </a:solidFill>
                <a:latin typeface="HelveticaNeueLT Std Lt" panose="020B0403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685783" indent="-228594" algn="l" defTabSz="914377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11478"/>
                </a:solidFill>
                <a:latin typeface="HelveticaNeueLT Std Lt" panose="020B0403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Mental Health self-referral for people with LTC’s. F-to-F or online available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6845B3-682A-B5C6-FFBB-85A98147F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641" y="1526712"/>
            <a:ext cx="3669704" cy="28158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61C9ABD-AAD9-C584-1781-3BB9C927FF47}"/>
              </a:ext>
            </a:extLst>
          </p:cNvPr>
          <p:cNvSpPr txBox="1"/>
          <p:nvPr/>
        </p:nvSpPr>
        <p:spPr>
          <a:xfrm>
            <a:off x="5049013" y="1975112"/>
            <a:ext cx="26895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Check all type 1 patients able to test for Ketones and pump uses should have basal insulin /pens / test strips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3E944E-5CE1-7E58-2118-6F428F2D6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74740" y="4811474"/>
            <a:ext cx="2855813" cy="19090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E9C258C-0ECB-264A-6F36-0E62833ABCB0}"/>
              </a:ext>
            </a:extLst>
          </p:cNvPr>
          <p:cNvSpPr txBox="1"/>
          <p:nvPr/>
        </p:nvSpPr>
        <p:spPr>
          <a:xfrm>
            <a:off x="1632476" y="5018622"/>
            <a:ext cx="234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Search for Type 1’s and ensure Sick Day Rules are issued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Shape, circle&#10;&#10;Description automatically generated">
            <a:extLst>
              <a:ext uri="{FF2B5EF4-FFF2-40B4-BE49-F238E27FC236}">
                <a16:creationId xmlns:a16="http://schemas.microsoft.com/office/drawing/2014/main" id="{BED254A1-17C4-BCBE-9641-2068DA470B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018112" y="4349674"/>
            <a:ext cx="3792736" cy="23708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EBD2430-F542-ADD2-1AA6-4690E1446815}"/>
              </a:ext>
            </a:extLst>
          </p:cNvPr>
          <p:cNvSpPr txBox="1"/>
          <p:nvPr/>
        </p:nvSpPr>
        <p:spPr>
          <a:xfrm>
            <a:off x="6136422" y="4811474"/>
            <a:ext cx="3575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Scre</a:t>
            </a:r>
            <a:r>
              <a:rPr lang="en-GB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in primary school to get early diagnosis to manage and signpost so will look at collaborative working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7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983</Words>
  <Application>Microsoft Office PowerPoint</Application>
  <PresentationFormat>Widescreen</PresentationFormat>
  <Paragraphs>252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Calibri Light</vt:lpstr>
      <vt:lpstr>Cheddar Gothic Sans</vt:lpstr>
      <vt:lpstr>Helvetica</vt:lpstr>
      <vt:lpstr>Helvetica Neue</vt:lpstr>
      <vt:lpstr>Helvetica Neue Light</vt:lpstr>
      <vt:lpstr>HelveticaNeueLT Std</vt:lpstr>
      <vt:lpstr>HelveticaNeueLT Std Lt</vt:lpstr>
      <vt:lpstr>Roboto Slab Medium</vt:lpstr>
      <vt:lpstr>Wingdings</vt:lpstr>
      <vt:lpstr>Office Theme</vt:lpstr>
      <vt:lpstr>PowerPoint Presentation</vt:lpstr>
      <vt:lpstr>PowerPoint Presentation</vt:lpstr>
      <vt:lpstr>Type 1 and Technology </vt:lpstr>
      <vt:lpstr>PowerPoint Presentation</vt:lpstr>
      <vt:lpstr>Why talk about tech?</vt:lpstr>
      <vt:lpstr>What we did</vt:lpstr>
      <vt:lpstr>Why use this approach</vt:lpstr>
      <vt:lpstr>evaluation</vt:lpstr>
      <vt:lpstr>I pledge to improve diabetes care BY…</vt:lpstr>
      <vt:lpstr>Future topics</vt:lpstr>
      <vt:lpstr>PowerPoint Presentation</vt:lpstr>
      <vt:lpstr>PowerPoint Presentation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Parsons</dc:creator>
  <cp:lastModifiedBy>Chris Parsons</cp:lastModifiedBy>
  <cp:revision>1</cp:revision>
  <dcterms:created xsi:type="dcterms:W3CDTF">2024-01-24T08:15:54Z</dcterms:created>
  <dcterms:modified xsi:type="dcterms:W3CDTF">2024-01-26T16:03:47Z</dcterms:modified>
</cp:coreProperties>
</file>