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A65"/>
    <a:srgbClr val="FFC715"/>
    <a:srgbClr val="FFC1C1"/>
    <a:srgbClr val="FFE1E1"/>
    <a:srgbClr val="FF000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84" autoAdjust="0"/>
    <p:restoredTop sz="94660"/>
  </p:normalViewPr>
  <p:slideViewPr>
    <p:cSldViewPr snapToGrid="0">
      <p:cViewPr>
        <p:scale>
          <a:sx n="76" d="100"/>
          <a:sy n="76" d="100"/>
        </p:scale>
        <p:origin x="-520" y="-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E4FF-107B-43F5-9FC0-FB17EB589E2F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9A13-793A-440F-B779-3CAA8626C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627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E4FF-107B-43F5-9FC0-FB17EB589E2F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9A13-793A-440F-B779-3CAA8626C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024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E4FF-107B-43F5-9FC0-FB17EB589E2F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9A13-793A-440F-B779-3CAA8626C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E4FF-107B-43F5-9FC0-FB17EB589E2F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9A13-793A-440F-B779-3CAA8626C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153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E4FF-107B-43F5-9FC0-FB17EB589E2F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9A13-793A-440F-B779-3CAA8626C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049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E4FF-107B-43F5-9FC0-FB17EB589E2F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9A13-793A-440F-B779-3CAA8626C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258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E4FF-107B-43F5-9FC0-FB17EB589E2F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9A13-793A-440F-B779-3CAA8626C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7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E4FF-107B-43F5-9FC0-FB17EB589E2F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9A13-793A-440F-B779-3CAA8626C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131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E4FF-107B-43F5-9FC0-FB17EB589E2F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9A13-793A-440F-B779-3CAA8626C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30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E4FF-107B-43F5-9FC0-FB17EB589E2F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9A13-793A-440F-B779-3CAA8626C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866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E4FF-107B-43F5-9FC0-FB17EB589E2F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9A13-793A-440F-B779-3CAA8626C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413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5E4FF-107B-43F5-9FC0-FB17EB589E2F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E9A13-793A-440F-B779-3CAA8626C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807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-36008" y="-16704"/>
            <a:ext cx="12281399" cy="7025006"/>
            <a:chOff x="-36008" y="-16704"/>
            <a:chExt cx="12281399" cy="7025006"/>
          </a:xfrm>
        </p:grpSpPr>
        <p:grpSp>
          <p:nvGrpSpPr>
            <p:cNvPr id="92" name="Group 91"/>
            <p:cNvGrpSpPr/>
            <p:nvPr/>
          </p:nvGrpSpPr>
          <p:grpSpPr>
            <a:xfrm>
              <a:off x="-36008" y="-16704"/>
              <a:ext cx="12281399" cy="7025006"/>
              <a:chOff x="-36008" y="-16704"/>
              <a:chExt cx="12281399" cy="7025006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-36008" y="-16704"/>
                <a:ext cx="12281399" cy="7025006"/>
                <a:chOff x="-36008" y="-16704"/>
                <a:chExt cx="12281399" cy="7025006"/>
              </a:xfrm>
            </p:grpSpPr>
            <p:grpSp>
              <p:nvGrpSpPr>
                <p:cNvPr id="26" name="Group 25"/>
                <p:cNvGrpSpPr/>
                <p:nvPr/>
              </p:nvGrpSpPr>
              <p:grpSpPr>
                <a:xfrm>
                  <a:off x="-36008" y="-16704"/>
                  <a:ext cx="11837166" cy="6815053"/>
                  <a:chOff x="-36008" y="-16704"/>
                  <a:chExt cx="11837166" cy="6815053"/>
                </a:xfrm>
              </p:grpSpPr>
              <p:grpSp>
                <p:nvGrpSpPr>
                  <p:cNvPr id="44" name="Group 43"/>
                  <p:cNvGrpSpPr/>
                  <p:nvPr/>
                </p:nvGrpSpPr>
                <p:grpSpPr>
                  <a:xfrm>
                    <a:off x="-36008" y="-16704"/>
                    <a:ext cx="11837166" cy="6815053"/>
                    <a:chOff x="-36008" y="-16704"/>
                    <a:chExt cx="11837166" cy="6815053"/>
                  </a:xfrm>
                </p:grpSpPr>
                <p:grpSp>
                  <p:nvGrpSpPr>
                    <p:cNvPr id="28" name="Group 27"/>
                    <p:cNvGrpSpPr/>
                    <p:nvPr/>
                  </p:nvGrpSpPr>
                  <p:grpSpPr>
                    <a:xfrm>
                      <a:off x="-36008" y="-16704"/>
                      <a:ext cx="11837166" cy="6738109"/>
                      <a:chOff x="-36008" y="15596"/>
                      <a:chExt cx="11837166" cy="6738109"/>
                    </a:xfrm>
                  </p:grpSpPr>
                  <p:sp>
                    <p:nvSpPr>
                      <p:cNvPr id="4" name="TextBox 3"/>
                      <p:cNvSpPr txBox="1"/>
                      <p:nvPr/>
                    </p:nvSpPr>
                    <p:spPr>
                      <a:xfrm>
                        <a:off x="5204977" y="15596"/>
                        <a:ext cx="1717287" cy="46166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 w="19050">
                        <a:solidFill>
                          <a:schemeClr val="tx2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Check </a:t>
                        </a:r>
                        <a:r>
                          <a:rPr lang="en-GB" sz="1200" b="1" dirty="0" smtClean="0"/>
                          <a:t>HbA1c</a:t>
                        </a:r>
                        <a:r>
                          <a:rPr lang="en-GB" sz="1200" dirty="0" smtClean="0"/>
                          <a:t> at baseline for all cancer patients </a:t>
                        </a:r>
                        <a:endParaRPr lang="en-GB" sz="1200" dirty="0"/>
                      </a:p>
                    </p:txBody>
                  </p:sp>
                  <p:sp>
                    <p:nvSpPr>
                      <p:cNvPr id="5" name="TextBox 4"/>
                      <p:cNvSpPr txBox="1"/>
                      <p:nvPr/>
                    </p:nvSpPr>
                    <p:spPr>
                      <a:xfrm>
                        <a:off x="4543337" y="697072"/>
                        <a:ext cx="3040565" cy="46166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2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Check </a:t>
                        </a:r>
                        <a:r>
                          <a:rPr lang="en-GB" sz="1200" b="1" dirty="0" smtClean="0"/>
                          <a:t>random venous plasma glucose </a:t>
                        </a:r>
                        <a:r>
                          <a:rPr lang="en-GB" sz="1200" dirty="0" smtClean="0"/>
                          <a:t>prior to commencing anti-cancer therapy / steroids</a:t>
                        </a:r>
                        <a:endParaRPr lang="en-GB" sz="1200" dirty="0"/>
                      </a:p>
                    </p:txBody>
                  </p:sp>
                  <p:sp>
                    <p:nvSpPr>
                      <p:cNvPr id="7" name="TextBox 6"/>
                      <p:cNvSpPr txBox="1"/>
                      <p:nvPr/>
                    </p:nvSpPr>
                    <p:spPr>
                      <a:xfrm>
                        <a:off x="1238862" y="1691092"/>
                        <a:ext cx="1717287" cy="276999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b="1" dirty="0" smtClean="0"/>
                          <a:t>&lt;12 </a:t>
                        </a:r>
                        <a:r>
                          <a:rPr lang="en-GB" sz="1200" b="1" dirty="0" err="1" smtClean="0"/>
                          <a:t>mmol</a:t>
                        </a:r>
                        <a:r>
                          <a:rPr lang="en-GB" sz="1200" b="1" dirty="0" smtClean="0"/>
                          <a:t>/L</a:t>
                        </a:r>
                        <a:endParaRPr lang="en-GB" sz="1200" b="1" dirty="0"/>
                      </a:p>
                    </p:txBody>
                  </p:sp>
                  <p:sp>
                    <p:nvSpPr>
                      <p:cNvPr id="8" name="TextBox 7"/>
                      <p:cNvSpPr txBox="1"/>
                      <p:nvPr/>
                    </p:nvSpPr>
                    <p:spPr>
                      <a:xfrm>
                        <a:off x="5112050" y="1712917"/>
                        <a:ext cx="1903144" cy="276999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ln w="19050">
                        <a:solidFill>
                          <a:schemeClr val="tx2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b="1" dirty="0"/>
                          <a:t>≥</a:t>
                        </a:r>
                        <a:r>
                          <a:rPr lang="en-GB" sz="1200" b="1" dirty="0" smtClean="0"/>
                          <a:t>12 </a:t>
                        </a:r>
                        <a:r>
                          <a:rPr lang="en-GB" sz="1200" b="1" dirty="0" err="1" smtClean="0"/>
                          <a:t>mmol</a:t>
                        </a:r>
                        <a:r>
                          <a:rPr lang="en-GB" sz="1200" b="1" dirty="0" smtClean="0"/>
                          <a:t>/L &lt;20 </a:t>
                        </a:r>
                        <a:r>
                          <a:rPr lang="en-GB" sz="1200" b="1" dirty="0" err="1" smtClean="0"/>
                          <a:t>mmol</a:t>
                        </a:r>
                        <a:r>
                          <a:rPr lang="en-GB" sz="1200" b="1" dirty="0" smtClean="0"/>
                          <a:t>/L</a:t>
                        </a:r>
                        <a:endParaRPr lang="en-GB" sz="1200" b="1" dirty="0"/>
                      </a:p>
                    </p:txBody>
                  </p:sp>
                  <p:sp>
                    <p:nvSpPr>
                      <p:cNvPr id="9" name="TextBox 8"/>
                      <p:cNvSpPr txBox="1"/>
                      <p:nvPr/>
                    </p:nvSpPr>
                    <p:spPr>
                      <a:xfrm>
                        <a:off x="9040997" y="1686418"/>
                        <a:ext cx="1903144" cy="276999"/>
                      </a:xfrm>
                      <a:prstGeom prst="rect">
                        <a:avLst/>
                      </a:prstGeom>
                      <a:solidFill>
                        <a:srgbClr val="FFC1C1"/>
                      </a:solidFill>
                      <a:ln w="19050">
                        <a:solidFill>
                          <a:schemeClr val="tx2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b="1" dirty="0"/>
                          <a:t>≥</a:t>
                        </a:r>
                        <a:r>
                          <a:rPr lang="en-GB" sz="1200" b="1" dirty="0" smtClean="0"/>
                          <a:t>20.1 </a:t>
                        </a:r>
                        <a:r>
                          <a:rPr lang="en-GB" sz="1200" b="1" dirty="0" err="1" smtClean="0"/>
                          <a:t>mmol</a:t>
                        </a:r>
                        <a:r>
                          <a:rPr lang="en-GB" sz="1200" b="1" dirty="0" smtClean="0"/>
                          <a:t>/L</a:t>
                        </a:r>
                        <a:endParaRPr lang="en-GB" sz="1200" b="1" dirty="0"/>
                      </a:p>
                    </p:txBody>
                  </p:sp>
                  <p:sp>
                    <p:nvSpPr>
                      <p:cNvPr id="10" name="TextBox 9"/>
                      <p:cNvSpPr txBox="1"/>
                      <p:nvPr/>
                    </p:nvSpPr>
                    <p:spPr>
                      <a:xfrm>
                        <a:off x="1099469" y="3681050"/>
                        <a:ext cx="2007224" cy="46166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6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Provide relevant information leaflet (steroids)</a:t>
                        </a:r>
                        <a:endParaRPr lang="en-GB" sz="1200" dirty="0"/>
                      </a:p>
                    </p:txBody>
                  </p:sp>
                  <p:sp>
                    <p:nvSpPr>
                      <p:cNvPr id="12" name="TextBox 11"/>
                      <p:cNvSpPr txBox="1"/>
                      <p:nvPr/>
                    </p:nvSpPr>
                    <p:spPr>
                      <a:xfrm>
                        <a:off x="7939115" y="3567902"/>
                        <a:ext cx="1903144" cy="276999"/>
                      </a:xfrm>
                      <a:prstGeom prst="rect">
                        <a:avLst/>
                      </a:prstGeom>
                      <a:solidFill>
                        <a:srgbClr val="C00000"/>
                      </a:solidFill>
                      <a:ln w="19050">
                        <a:solidFill>
                          <a:schemeClr val="tx2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b="1" dirty="0" smtClean="0">
                            <a:solidFill>
                              <a:schemeClr val="bg1"/>
                            </a:solidFill>
                          </a:rPr>
                          <a:t>DKA/HHS diagnosed </a:t>
                        </a:r>
                        <a:r>
                          <a:rPr lang="el-GR" sz="1200" dirty="0" smtClean="0">
                            <a:solidFill>
                              <a:schemeClr val="bg1"/>
                            </a:solidFill>
                          </a:rPr>
                          <a:t>φ</a:t>
                        </a:r>
                        <a:endParaRPr lang="en-GB" sz="1200" b="1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  <p:sp>
                    <p:nvSpPr>
                      <p:cNvPr id="13" name="TextBox 12"/>
                      <p:cNvSpPr txBox="1"/>
                      <p:nvPr/>
                    </p:nvSpPr>
                    <p:spPr>
                      <a:xfrm>
                        <a:off x="10113606" y="3567902"/>
                        <a:ext cx="1687552" cy="276999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C00000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DKA/HHS excluded</a:t>
                        </a:r>
                        <a:endParaRPr lang="en-GB" sz="1200" dirty="0"/>
                      </a:p>
                    </p:txBody>
                  </p:sp>
                  <p:sp>
                    <p:nvSpPr>
                      <p:cNvPr id="14" name="TextBox 13"/>
                      <p:cNvSpPr txBox="1"/>
                      <p:nvPr/>
                    </p:nvSpPr>
                    <p:spPr>
                      <a:xfrm>
                        <a:off x="7939115" y="4262796"/>
                        <a:ext cx="1903144" cy="46166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C00000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Refer to local AE/ MAU department urgently</a:t>
                        </a:r>
                        <a:endParaRPr lang="en-GB" sz="1200" dirty="0"/>
                      </a:p>
                    </p:txBody>
                  </p:sp>
                  <p:sp>
                    <p:nvSpPr>
                      <p:cNvPr id="15" name="TextBox 14"/>
                      <p:cNvSpPr txBox="1"/>
                      <p:nvPr/>
                    </p:nvSpPr>
                    <p:spPr>
                      <a:xfrm>
                        <a:off x="10113606" y="4260242"/>
                        <a:ext cx="1687552" cy="646331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C00000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Urgent referral to diabetes team to start treatment</a:t>
                        </a:r>
                        <a:endParaRPr lang="en-GB" sz="1200" dirty="0"/>
                      </a:p>
                    </p:txBody>
                  </p:sp>
                  <p:sp>
                    <p:nvSpPr>
                      <p:cNvPr id="16" name="TextBox 15"/>
                      <p:cNvSpPr txBox="1"/>
                      <p:nvPr/>
                    </p:nvSpPr>
                    <p:spPr>
                      <a:xfrm>
                        <a:off x="10113606" y="5133726"/>
                        <a:ext cx="1687552" cy="830997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C00000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Ensure glucometer provided</a:t>
                        </a:r>
                      </a:p>
                      <a:p>
                        <a:pPr algn="ctr"/>
                        <a:endParaRPr lang="en-GB" sz="1200" dirty="0"/>
                      </a:p>
                      <a:p>
                        <a:pPr algn="ctr"/>
                        <a:r>
                          <a:rPr lang="en-GB" sz="1200" dirty="0" smtClean="0"/>
                          <a:t>Advise to check 4x daily</a:t>
                        </a:r>
                      </a:p>
                    </p:txBody>
                  </p:sp>
                  <p:sp>
                    <p:nvSpPr>
                      <p:cNvPr id="17" name="TextBox 16"/>
                      <p:cNvSpPr txBox="1"/>
                      <p:nvPr/>
                    </p:nvSpPr>
                    <p:spPr>
                      <a:xfrm>
                        <a:off x="4916907" y="4270439"/>
                        <a:ext cx="2293429" cy="46166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Ensure glucometer provided</a:t>
                        </a:r>
                      </a:p>
                      <a:p>
                        <a:pPr algn="ctr"/>
                        <a:r>
                          <a:rPr lang="en-GB" sz="1200" dirty="0" smtClean="0"/>
                          <a:t>Advise to check 4x daily</a:t>
                        </a:r>
                      </a:p>
                    </p:txBody>
                  </p:sp>
                  <p:sp>
                    <p:nvSpPr>
                      <p:cNvPr id="18" name="TextBox 17"/>
                      <p:cNvSpPr txBox="1"/>
                      <p:nvPr/>
                    </p:nvSpPr>
                    <p:spPr>
                      <a:xfrm>
                        <a:off x="1099469" y="2488501"/>
                        <a:ext cx="2007224" cy="830997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6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Recheck plasma glucose at each treatment visit</a:t>
                        </a:r>
                      </a:p>
                      <a:p>
                        <a:pPr algn="ctr"/>
                        <a:r>
                          <a:rPr lang="en-GB" sz="1200" dirty="0" smtClean="0"/>
                          <a:t>- If consistently &lt;10 </a:t>
                        </a:r>
                        <a:r>
                          <a:rPr lang="en-GB" sz="1200" dirty="0" err="1" smtClean="0"/>
                          <a:t>mmol</a:t>
                        </a:r>
                        <a:r>
                          <a:rPr lang="en-GB" sz="1200" dirty="0" smtClean="0"/>
                          <a:t>/L consider cessation of testing</a:t>
                        </a:r>
                        <a:endParaRPr lang="en-GB" sz="1200" dirty="0"/>
                      </a:p>
                    </p:txBody>
                  </p:sp>
                  <p:sp>
                    <p:nvSpPr>
                      <p:cNvPr id="20" name="TextBox 19"/>
                      <p:cNvSpPr txBox="1"/>
                      <p:nvPr/>
                    </p:nvSpPr>
                    <p:spPr>
                      <a:xfrm>
                        <a:off x="962497" y="4567242"/>
                        <a:ext cx="2297151" cy="646331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6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Provide glucometer if ‘high risk’ or commencing steroids, to monitor daily pre-meal</a:t>
                        </a:r>
                        <a:endParaRPr lang="en-GB" sz="1200" dirty="0"/>
                      </a:p>
                    </p:txBody>
                  </p:sp>
                  <p:sp>
                    <p:nvSpPr>
                      <p:cNvPr id="22" name="TextBox 21"/>
                      <p:cNvSpPr txBox="1"/>
                      <p:nvPr/>
                    </p:nvSpPr>
                    <p:spPr>
                      <a:xfrm>
                        <a:off x="189021" y="5814986"/>
                        <a:ext cx="3840870" cy="93871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GB" sz="1100" dirty="0" smtClean="0"/>
                          <a:t>If treatment reduced/discontinued:</a:t>
                        </a:r>
                      </a:p>
                      <a:p>
                        <a:pPr marL="171450" indent="-171450">
                          <a:buFontTx/>
                          <a:buChar char="-"/>
                        </a:pPr>
                        <a:r>
                          <a:rPr lang="en-GB" sz="1100" dirty="0" smtClean="0"/>
                          <a:t>Continue plasma glucose/CBG testing if ≥12 </a:t>
                        </a:r>
                        <a:r>
                          <a:rPr lang="en-GB" sz="1100" dirty="0" err="1" smtClean="0"/>
                          <a:t>mmol</a:t>
                        </a:r>
                        <a:r>
                          <a:rPr lang="en-GB" sz="1100" dirty="0" smtClean="0"/>
                          <a:t>/L </a:t>
                        </a:r>
                      </a:p>
                      <a:p>
                        <a:pPr marL="171450" indent="-171450">
                          <a:buFontTx/>
                          <a:buChar char="-"/>
                        </a:pPr>
                        <a:r>
                          <a:rPr lang="en-GB" sz="1100" dirty="0" smtClean="0"/>
                          <a:t>Any changes made should be reviewed and consideration given to reverting to previous therapy or doses</a:t>
                        </a:r>
                      </a:p>
                      <a:p>
                        <a:pPr marL="171450" indent="-171450">
                          <a:buFontTx/>
                          <a:buChar char="-"/>
                        </a:pPr>
                        <a:r>
                          <a:rPr lang="en-GB" sz="1100" dirty="0" smtClean="0"/>
                          <a:t>Discuss with diabetes team if unsure at any stage</a:t>
                        </a:r>
                        <a:endParaRPr lang="en-GB" sz="1100" dirty="0"/>
                      </a:p>
                    </p:txBody>
                  </p:sp>
                  <p:sp>
                    <p:nvSpPr>
                      <p:cNvPr id="23" name="TextBox 22"/>
                      <p:cNvSpPr txBox="1"/>
                      <p:nvPr/>
                    </p:nvSpPr>
                    <p:spPr>
                      <a:xfrm>
                        <a:off x="4767943" y="2482847"/>
                        <a:ext cx="2585496" cy="46166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GB" sz="1200" dirty="0" smtClean="0"/>
                          <a:t>Check:  -  Hyperglycaemia symptoms    </a:t>
                        </a:r>
                      </a:p>
                      <a:p>
                        <a:r>
                          <a:rPr lang="en-GB" sz="1200" dirty="0"/>
                          <a:t> </a:t>
                        </a:r>
                        <a:r>
                          <a:rPr lang="en-GB" sz="1200" dirty="0" smtClean="0"/>
                          <a:t>for         - </a:t>
                        </a:r>
                        <a:r>
                          <a:rPr lang="en-GB" sz="1200" dirty="0" err="1" smtClean="0"/>
                          <a:t>Ketonuria</a:t>
                        </a:r>
                        <a:r>
                          <a:rPr lang="en-GB" sz="1200" dirty="0" smtClean="0"/>
                          <a:t>/ </a:t>
                        </a:r>
                        <a:r>
                          <a:rPr lang="en-GB" sz="1200" dirty="0" err="1" smtClean="0"/>
                          <a:t>ketonaemia</a:t>
                        </a:r>
                        <a:endParaRPr lang="en-GB" sz="1200" dirty="0"/>
                      </a:p>
                    </p:txBody>
                  </p:sp>
                  <p:sp>
                    <p:nvSpPr>
                      <p:cNvPr id="24" name="TextBox 23"/>
                      <p:cNvSpPr txBox="1"/>
                      <p:nvPr/>
                    </p:nvSpPr>
                    <p:spPr>
                      <a:xfrm>
                        <a:off x="4558203" y="5032488"/>
                        <a:ext cx="3013623" cy="46166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Recheck plasma glucose </a:t>
                        </a:r>
                        <a:r>
                          <a:rPr lang="en-GB" sz="1200" dirty="0"/>
                          <a:t>at each treatment </a:t>
                        </a:r>
                        <a:r>
                          <a:rPr lang="en-GB" sz="1200" dirty="0" smtClean="0"/>
                          <a:t>visit. </a:t>
                        </a:r>
                      </a:p>
                    </p:txBody>
                  </p:sp>
                  <p:cxnSp>
                    <p:nvCxnSpPr>
                      <p:cNvPr id="27" name="Straight Arrow Connector 26"/>
                      <p:cNvCxnSpPr>
                        <a:stCxn id="4" idx="2"/>
                        <a:endCxn id="5" idx="0"/>
                      </p:cNvCxnSpPr>
                      <p:nvPr/>
                    </p:nvCxnSpPr>
                    <p:spPr>
                      <a:xfrm flipH="1">
                        <a:off x="6063620" y="477261"/>
                        <a:ext cx="1" cy="219811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tx2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9" name="Straight Arrow Connector 28"/>
                      <p:cNvCxnSpPr>
                        <a:stCxn id="5" idx="2"/>
                        <a:endCxn id="8" idx="0"/>
                      </p:cNvCxnSpPr>
                      <p:nvPr/>
                    </p:nvCxnSpPr>
                    <p:spPr>
                      <a:xfrm>
                        <a:off x="6063620" y="1158737"/>
                        <a:ext cx="2" cy="554180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tx2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" name="Straight Arrow Connector 35"/>
                      <p:cNvCxnSpPr>
                        <a:stCxn id="7" idx="2"/>
                        <a:endCxn id="18" idx="0"/>
                      </p:cNvCxnSpPr>
                      <p:nvPr/>
                    </p:nvCxnSpPr>
                    <p:spPr>
                      <a:xfrm>
                        <a:off x="2097506" y="1968091"/>
                        <a:ext cx="5575" cy="520410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6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1" name="Straight Arrow Connector 40"/>
                      <p:cNvCxnSpPr>
                        <a:stCxn id="18" idx="2"/>
                        <a:endCxn id="10" idx="0"/>
                      </p:cNvCxnSpPr>
                      <p:nvPr/>
                    </p:nvCxnSpPr>
                    <p:spPr>
                      <a:xfrm>
                        <a:off x="2103081" y="3319498"/>
                        <a:ext cx="0" cy="361552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6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3" name="Straight Arrow Connector 42"/>
                      <p:cNvCxnSpPr>
                        <a:stCxn id="10" idx="2"/>
                        <a:endCxn id="20" idx="0"/>
                      </p:cNvCxnSpPr>
                      <p:nvPr/>
                    </p:nvCxnSpPr>
                    <p:spPr>
                      <a:xfrm>
                        <a:off x="2103081" y="4142715"/>
                        <a:ext cx="7992" cy="424527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6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5" name="Straight Arrow Connector 44"/>
                      <p:cNvCxnSpPr>
                        <a:stCxn id="8" idx="2"/>
                        <a:endCxn id="23" idx="0"/>
                      </p:cNvCxnSpPr>
                      <p:nvPr/>
                    </p:nvCxnSpPr>
                    <p:spPr>
                      <a:xfrm flipH="1">
                        <a:off x="6060691" y="1989916"/>
                        <a:ext cx="2931" cy="492931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4">
                            <a:lumMod val="75000"/>
                          </a:schemeClr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8" name="Straight Arrow Connector 47"/>
                      <p:cNvCxnSpPr>
                        <a:stCxn id="23" idx="2"/>
                        <a:endCxn id="65" idx="0"/>
                      </p:cNvCxnSpPr>
                      <p:nvPr/>
                    </p:nvCxnSpPr>
                    <p:spPr>
                      <a:xfrm>
                        <a:off x="6060691" y="2944512"/>
                        <a:ext cx="2928" cy="351452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4">
                            <a:lumMod val="75000"/>
                          </a:schemeClr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1" name="Straight Arrow Connector 50"/>
                      <p:cNvCxnSpPr>
                        <a:stCxn id="65" idx="2"/>
                        <a:endCxn id="17" idx="0"/>
                      </p:cNvCxnSpPr>
                      <p:nvPr/>
                    </p:nvCxnSpPr>
                    <p:spPr>
                      <a:xfrm>
                        <a:off x="6063619" y="3942295"/>
                        <a:ext cx="3" cy="328144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4">
                            <a:lumMod val="75000"/>
                          </a:schemeClr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7" name="Straight Arrow Connector 56"/>
                      <p:cNvCxnSpPr>
                        <a:stCxn id="17" idx="2"/>
                        <a:endCxn id="24" idx="0"/>
                      </p:cNvCxnSpPr>
                      <p:nvPr/>
                    </p:nvCxnSpPr>
                    <p:spPr>
                      <a:xfrm>
                        <a:off x="6063622" y="4732104"/>
                        <a:ext cx="1393" cy="300384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4">
                            <a:lumMod val="75000"/>
                          </a:schemeClr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0" name="Straight Arrow Connector 59"/>
                      <p:cNvCxnSpPr>
                        <a:stCxn id="56" idx="2"/>
                        <a:endCxn id="12" idx="0"/>
                      </p:cNvCxnSpPr>
                      <p:nvPr/>
                    </p:nvCxnSpPr>
                    <p:spPr>
                      <a:xfrm flipH="1">
                        <a:off x="8890687" y="3036844"/>
                        <a:ext cx="1115123" cy="531058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C000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2" name="Straight Arrow Connector 61"/>
                      <p:cNvCxnSpPr>
                        <a:stCxn id="56" idx="2"/>
                        <a:endCxn id="13" idx="0"/>
                      </p:cNvCxnSpPr>
                      <p:nvPr/>
                    </p:nvCxnSpPr>
                    <p:spPr>
                      <a:xfrm>
                        <a:off x="10005810" y="3036844"/>
                        <a:ext cx="951572" cy="531058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C000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4" name="Straight Arrow Connector 63"/>
                      <p:cNvCxnSpPr>
                        <a:stCxn id="12" idx="2"/>
                        <a:endCxn id="14" idx="0"/>
                      </p:cNvCxnSpPr>
                      <p:nvPr/>
                    </p:nvCxnSpPr>
                    <p:spPr>
                      <a:xfrm>
                        <a:off x="8890687" y="3844901"/>
                        <a:ext cx="0" cy="417895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C000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7" name="Straight Arrow Connector 66"/>
                      <p:cNvCxnSpPr>
                        <a:stCxn id="13" idx="2"/>
                        <a:endCxn id="15" idx="0"/>
                      </p:cNvCxnSpPr>
                      <p:nvPr/>
                    </p:nvCxnSpPr>
                    <p:spPr>
                      <a:xfrm>
                        <a:off x="10957382" y="3844901"/>
                        <a:ext cx="0" cy="415341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C000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1" name="Straight Arrow Connector 70"/>
                      <p:cNvCxnSpPr>
                        <a:stCxn id="15" idx="2"/>
                        <a:endCxn id="16" idx="0"/>
                      </p:cNvCxnSpPr>
                      <p:nvPr/>
                    </p:nvCxnSpPr>
                    <p:spPr>
                      <a:xfrm>
                        <a:off x="10957382" y="4906573"/>
                        <a:ext cx="0" cy="227153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C000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6" name="Straight Arrow Connector 75"/>
                      <p:cNvCxnSpPr>
                        <a:stCxn id="4" idx="3"/>
                      </p:cNvCxnSpPr>
                      <p:nvPr/>
                    </p:nvCxnSpPr>
                    <p:spPr>
                      <a:xfrm flipV="1">
                        <a:off x="6922264" y="246428"/>
                        <a:ext cx="1796745" cy="1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tx2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77" name="TextBox 76"/>
                      <p:cNvSpPr txBox="1"/>
                      <p:nvPr/>
                    </p:nvSpPr>
                    <p:spPr>
                      <a:xfrm>
                        <a:off x="8731550" y="34421"/>
                        <a:ext cx="1806734" cy="46166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2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If &gt;47 </a:t>
                        </a:r>
                        <a:r>
                          <a:rPr lang="en-GB" sz="1200" dirty="0" err="1" smtClean="0"/>
                          <a:t>mmol</a:t>
                        </a:r>
                        <a:r>
                          <a:rPr lang="en-GB" sz="1200" dirty="0" smtClean="0"/>
                          <a:t>/</a:t>
                        </a:r>
                        <a:r>
                          <a:rPr lang="en-GB" sz="1200" dirty="0" err="1" smtClean="0"/>
                          <a:t>mol</a:t>
                        </a:r>
                        <a:r>
                          <a:rPr lang="en-GB" sz="1200" dirty="0" smtClean="0"/>
                          <a:t> at baseline visit, refer to GP </a:t>
                        </a:r>
                        <a:endParaRPr lang="en-GB" sz="1200" dirty="0"/>
                      </a:p>
                    </p:txBody>
                  </p:sp>
                  <p:sp>
                    <p:nvSpPr>
                      <p:cNvPr id="46" name="TextBox 45"/>
                      <p:cNvSpPr txBox="1"/>
                      <p:nvPr/>
                    </p:nvSpPr>
                    <p:spPr>
                      <a:xfrm>
                        <a:off x="5923518" y="2975131"/>
                        <a:ext cx="1638150" cy="276999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if DKA/HHS excluded</a:t>
                        </a:r>
                      </a:p>
                    </p:txBody>
                  </p:sp>
                  <p:sp>
                    <p:nvSpPr>
                      <p:cNvPr id="47" name="TextBox 46"/>
                      <p:cNvSpPr txBox="1"/>
                      <p:nvPr/>
                    </p:nvSpPr>
                    <p:spPr>
                      <a:xfrm>
                        <a:off x="4842425" y="1317039"/>
                        <a:ext cx="2436532" cy="27699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9050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Commence anti-cancer/GC therapy</a:t>
                        </a:r>
                      </a:p>
                    </p:txBody>
                  </p:sp>
                  <p:sp>
                    <p:nvSpPr>
                      <p:cNvPr id="49" name="TextBox 48"/>
                      <p:cNvSpPr txBox="1"/>
                      <p:nvPr/>
                    </p:nvSpPr>
                    <p:spPr>
                      <a:xfrm>
                        <a:off x="-36008" y="1594038"/>
                        <a:ext cx="1167074" cy="646331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b="1" dirty="0" smtClean="0"/>
                          <a:t>Check plasma glucose at each treatment visit</a:t>
                        </a:r>
                      </a:p>
                    </p:txBody>
                  </p:sp>
                  <p:sp>
                    <p:nvSpPr>
                      <p:cNvPr id="52" name="TextBox 51"/>
                      <p:cNvSpPr txBox="1"/>
                      <p:nvPr/>
                    </p:nvSpPr>
                    <p:spPr>
                      <a:xfrm>
                        <a:off x="6061912" y="2011741"/>
                        <a:ext cx="1719137" cy="430887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GB" sz="1100" dirty="0" smtClean="0"/>
                          <a:t>Ensure patient has a glucometer &amp; testing strips</a:t>
                        </a:r>
                        <a:endParaRPr lang="en-GB" sz="1100" dirty="0"/>
                      </a:p>
                    </p:txBody>
                  </p:sp>
                  <p:cxnSp>
                    <p:nvCxnSpPr>
                      <p:cNvPr id="32" name="Straight Arrow Connector 31"/>
                      <p:cNvCxnSpPr>
                        <a:stCxn id="5" idx="2"/>
                        <a:endCxn id="7" idx="0"/>
                      </p:cNvCxnSpPr>
                      <p:nvPr/>
                    </p:nvCxnSpPr>
                    <p:spPr>
                      <a:xfrm flipH="1">
                        <a:off x="2097506" y="1158737"/>
                        <a:ext cx="3966114" cy="532355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tx2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" name="Straight Arrow Connector 33"/>
                      <p:cNvCxnSpPr>
                        <a:stCxn id="5" idx="2"/>
                        <a:endCxn id="9" idx="0"/>
                      </p:cNvCxnSpPr>
                      <p:nvPr/>
                    </p:nvCxnSpPr>
                    <p:spPr>
                      <a:xfrm>
                        <a:off x="6063620" y="1158737"/>
                        <a:ext cx="3928949" cy="527681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tx2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58" name="TextBox 57"/>
                    <p:cNvSpPr txBox="1"/>
                    <p:nvPr/>
                  </p:nvSpPr>
                  <p:spPr>
                    <a:xfrm>
                      <a:off x="3984172" y="5782686"/>
                      <a:ext cx="4167052" cy="1015663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GB" sz="1200" dirty="0" smtClean="0"/>
                        <a:t>Increase gliclazide </a:t>
                      </a:r>
                      <a:r>
                        <a:rPr lang="en-GB" sz="1200" dirty="0"/>
                        <a:t>by </a:t>
                      </a:r>
                      <a:r>
                        <a:rPr lang="en-GB" sz="1200" dirty="0" smtClean="0"/>
                        <a:t>40 mg </a:t>
                      </a:r>
                      <a:r>
                        <a:rPr lang="en-GB" sz="1200" dirty="0"/>
                        <a:t>increments </a:t>
                      </a:r>
                      <a:r>
                        <a:rPr lang="en-GB" sz="1200" dirty="0" smtClean="0"/>
                        <a:t>if </a:t>
                      </a:r>
                      <a:r>
                        <a:rPr lang="en-GB" sz="1200" dirty="0"/>
                        <a:t>remains </a:t>
                      </a:r>
                      <a:r>
                        <a:rPr lang="en-GB" sz="1200" dirty="0" smtClean="0"/>
                        <a:t>≥12 </a:t>
                      </a:r>
                      <a:r>
                        <a:rPr lang="en-GB" sz="1200" dirty="0" err="1" smtClean="0"/>
                        <a:t>mmol</a:t>
                      </a:r>
                      <a:r>
                        <a:rPr lang="en-GB" sz="1200" dirty="0" smtClean="0"/>
                        <a:t>/L</a:t>
                      </a:r>
                      <a:endParaRPr lang="en-GB" sz="1200" dirty="0"/>
                    </a:p>
                    <a:p>
                      <a:pPr algn="ctr"/>
                      <a:r>
                        <a:rPr lang="en-GB" sz="1200" i="1" dirty="0"/>
                        <a:t>May need higher </a:t>
                      </a:r>
                      <a:r>
                        <a:rPr lang="en-GB" sz="1200" i="1" dirty="0" smtClean="0"/>
                        <a:t>increments, potentially daily, </a:t>
                      </a:r>
                      <a:r>
                        <a:rPr lang="en-GB" sz="1200" i="1" dirty="0"/>
                        <a:t>if on high dose </a:t>
                      </a:r>
                      <a:r>
                        <a:rPr lang="en-GB" sz="1200" i="1" dirty="0" smtClean="0"/>
                        <a:t>GCs – will need close liaison with diabetes care provider (usually primary care)</a:t>
                      </a:r>
                    </a:p>
                    <a:p>
                      <a:pPr algn="ctr"/>
                      <a:r>
                        <a:rPr lang="en-GB" sz="1200" i="1" dirty="0" smtClean="0"/>
                        <a:t>Consider giving gliclazide pm if on BD steroids</a:t>
                      </a:r>
                      <a:r>
                        <a:rPr lang="en-GB" sz="1200" dirty="0"/>
                        <a:t> ¥</a:t>
                      </a:r>
                      <a:endParaRPr lang="en-GB" sz="1200" i="1" dirty="0"/>
                    </a:p>
                  </p:txBody>
                </p:sp>
                <p:cxnSp>
                  <p:nvCxnSpPr>
                    <p:cNvPr id="59" name="Straight Arrow Connector 58"/>
                    <p:cNvCxnSpPr>
                      <a:stCxn id="24" idx="2"/>
                      <a:endCxn id="58" idx="0"/>
                    </p:cNvCxnSpPr>
                    <p:nvPr/>
                  </p:nvCxnSpPr>
                  <p:spPr>
                    <a:xfrm>
                      <a:off x="6065015" y="5461853"/>
                      <a:ext cx="2683" cy="320833"/>
                    </a:xfrm>
                    <a:prstGeom prst="straightConnector1">
                      <a:avLst/>
                    </a:prstGeom>
                    <a:ln w="28575">
                      <a:solidFill>
                        <a:schemeClr val="accent4">
                          <a:lumMod val="75000"/>
                        </a:schemeClr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5" name="Straight Arrow Connector 54"/>
                  <p:cNvCxnSpPr>
                    <a:stCxn id="23" idx="3"/>
                    <a:endCxn id="56" idx="1"/>
                  </p:cNvCxnSpPr>
                  <p:nvPr/>
                </p:nvCxnSpPr>
                <p:spPr>
                  <a:xfrm flipV="1">
                    <a:off x="7353439" y="2681379"/>
                    <a:ext cx="1003612" cy="1"/>
                  </a:xfrm>
                  <a:prstGeom prst="straightConnector1">
                    <a:avLst/>
                  </a:prstGeom>
                  <a:ln w="28575">
                    <a:solidFill>
                      <a:srgbClr val="C00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3" name="TextBox 62"/>
                <p:cNvSpPr txBox="1"/>
                <p:nvPr/>
              </p:nvSpPr>
              <p:spPr>
                <a:xfrm>
                  <a:off x="8223068" y="6069583"/>
                  <a:ext cx="4022323" cy="938719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en-GB" sz="1100" dirty="0"/>
                    <a:t>* Patients not meeting this criteria may still require referral to MAU/AE – exercise clinical </a:t>
                  </a:r>
                  <a:r>
                    <a:rPr lang="en-GB" sz="1100" dirty="0" smtClean="0"/>
                    <a:t>judgement</a:t>
                  </a:r>
                </a:p>
                <a:p>
                  <a:pPr algn="just"/>
                  <a:r>
                    <a:rPr lang="en-GB" sz="1100" dirty="0" smtClean="0"/>
                    <a:t>¥ </a:t>
                  </a:r>
                  <a:r>
                    <a:rPr lang="en-GB" sz="1100" dirty="0"/>
                    <a:t>See </a:t>
                  </a:r>
                  <a:r>
                    <a:rPr lang="en-GB" sz="1100" dirty="0" smtClean="0"/>
                    <a:t>JBDS steroid guidelines appendix 2 for further details [64]</a:t>
                  </a:r>
                </a:p>
                <a:p>
                  <a:pPr algn="just"/>
                  <a:r>
                    <a:rPr lang="el-GR" sz="1100" dirty="0" smtClean="0"/>
                    <a:t>φ</a:t>
                  </a:r>
                  <a:r>
                    <a:rPr lang="en-GB" sz="1100" dirty="0" smtClean="0"/>
                    <a:t> See </a:t>
                  </a:r>
                  <a:r>
                    <a:rPr lang="en-GB" sz="1100" dirty="0"/>
                    <a:t>JBDS DKA/HHS guidelines [73, 76]</a:t>
                  </a:r>
                </a:p>
                <a:p>
                  <a:pPr algn="just"/>
                  <a:endParaRPr lang="en-GB" sz="1100" dirty="0" smtClean="0"/>
                </a:p>
              </p:txBody>
            </p:sp>
          </p:grpSp>
          <p:sp>
            <p:nvSpPr>
              <p:cNvPr id="65" name="TextBox 64"/>
              <p:cNvSpPr txBox="1"/>
              <p:nvPr/>
            </p:nvSpPr>
            <p:spPr>
              <a:xfrm>
                <a:off x="4590727" y="3263664"/>
                <a:ext cx="2945783" cy="646331"/>
              </a:xfrm>
              <a:prstGeom prst="rect">
                <a:avLst/>
              </a:prstGeom>
              <a:noFill/>
              <a:ln w="19050">
                <a:solidFill>
                  <a:schemeClr val="accent4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/>
                  <a:t>Commence gliclazide </a:t>
                </a:r>
                <a:r>
                  <a:rPr lang="en-GB" sz="1200" dirty="0" smtClean="0"/>
                  <a:t>40 mg </a:t>
                </a:r>
                <a:r>
                  <a:rPr lang="en-GB" sz="1200" dirty="0"/>
                  <a:t>with breakfast if ≥ </a:t>
                </a:r>
                <a:r>
                  <a:rPr lang="en-GB" sz="1200" dirty="0" smtClean="0"/>
                  <a:t>12 </a:t>
                </a:r>
                <a:r>
                  <a:rPr lang="en-GB" sz="1200" dirty="0" err="1" smtClean="0"/>
                  <a:t>mmol</a:t>
                </a:r>
                <a:r>
                  <a:rPr lang="en-GB" sz="1200" dirty="0" smtClean="0"/>
                  <a:t>/L and/or prompt referral to primary care to initiate treatment</a:t>
                </a:r>
                <a:endParaRPr lang="en-GB" sz="1200" dirty="0"/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8731550" y="469936"/>
                <a:ext cx="18895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smtClean="0"/>
                  <a:t>Do not delay initiating anti-cancer therapy</a:t>
                </a:r>
                <a:endParaRPr lang="en-GB" sz="1200" dirty="0"/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8357051" y="2358213"/>
              <a:ext cx="3297517" cy="646331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200" dirty="0" smtClean="0"/>
                <a:t>If:         Hyperglycaemia symptoms    </a:t>
              </a:r>
            </a:p>
            <a:p>
              <a:r>
                <a:rPr lang="en-GB" sz="1200" dirty="0"/>
                <a:t> </a:t>
              </a:r>
              <a:r>
                <a:rPr lang="en-GB" sz="1200" dirty="0" smtClean="0"/>
                <a:t>            </a:t>
              </a:r>
              <a:r>
                <a:rPr lang="en-GB" sz="1200" dirty="0" err="1" smtClean="0"/>
                <a:t>Ketonuria</a:t>
              </a:r>
              <a:r>
                <a:rPr lang="en-GB" sz="1200" dirty="0" smtClean="0"/>
                <a:t> (&gt;2+) or </a:t>
              </a:r>
              <a:r>
                <a:rPr lang="en-GB" sz="1200" dirty="0" err="1" smtClean="0"/>
                <a:t>Ketonaemia</a:t>
              </a:r>
              <a:r>
                <a:rPr lang="en-GB" sz="1200" dirty="0" smtClean="0"/>
                <a:t> &gt;3 </a:t>
              </a:r>
              <a:r>
                <a:rPr lang="en-GB" sz="1200" dirty="0" err="1" smtClean="0"/>
                <a:t>mmol</a:t>
              </a:r>
              <a:r>
                <a:rPr lang="en-GB" sz="1200" dirty="0" smtClean="0"/>
                <a:t>/L</a:t>
              </a:r>
            </a:p>
            <a:p>
              <a:r>
                <a:rPr lang="en-GB" sz="1200" dirty="0" smtClean="0"/>
                <a:t>             Venous Bicarb &lt;15 </a:t>
              </a:r>
              <a:r>
                <a:rPr lang="en-GB" sz="1200" dirty="0" err="1" smtClean="0"/>
                <a:t>mmol</a:t>
              </a:r>
              <a:r>
                <a:rPr lang="en-GB" sz="1200" dirty="0" smtClean="0"/>
                <a:t>/L  +/- pH &lt;7.3*</a:t>
              </a:r>
              <a:endParaRPr lang="en-GB" sz="1200" dirty="0"/>
            </a:p>
          </p:txBody>
        </p:sp>
        <p:cxnSp>
          <p:nvCxnSpPr>
            <p:cNvPr id="66" name="Straight Arrow Connector 65"/>
            <p:cNvCxnSpPr>
              <a:stCxn id="9" idx="2"/>
              <a:endCxn id="56" idx="0"/>
            </p:cNvCxnSpPr>
            <p:nvPr/>
          </p:nvCxnSpPr>
          <p:spPr>
            <a:xfrm>
              <a:off x="9992569" y="1931117"/>
              <a:ext cx="13241" cy="427096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8405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roup 106"/>
          <p:cNvGrpSpPr/>
          <p:nvPr/>
        </p:nvGrpSpPr>
        <p:grpSpPr>
          <a:xfrm>
            <a:off x="-36053" y="-4985"/>
            <a:ext cx="12059197" cy="6508282"/>
            <a:chOff x="-36053" y="-4985"/>
            <a:chExt cx="12059197" cy="6508282"/>
          </a:xfrm>
        </p:grpSpPr>
        <p:grpSp>
          <p:nvGrpSpPr>
            <p:cNvPr id="59" name="Group 58"/>
            <p:cNvGrpSpPr/>
            <p:nvPr/>
          </p:nvGrpSpPr>
          <p:grpSpPr>
            <a:xfrm>
              <a:off x="-36053" y="-4985"/>
              <a:ext cx="12059197" cy="6508282"/>
              <a:chOff x="-36053" y="-4985"/>
              <a:chExt cx="12059197" cy="6508282"/>
            </a:xfrm>
          </p:grpSpPr>
          <p:grpSp>
            <p:nvGrpSpPr>
              <p:cNvPr id="21" name="Group 20"/>
              <p:cNvGrpSpPr/>
              <p:nvPr/>
            </p:nvGrpSpPr>
            <p:grpSpPr>
              <a:xfrm>
                <a:off x="-36053" y="-4985"/>
                <a:ext cx="11777783" cy="6508282"/>
                <a:chOff x="-36053" y="157302"/>
                <a:chExt cx="11777783" cy="6508282"/>
              </a:xfrm>
            </p:grpSpPr>
            <p:grpSp>
              <p:nvGrpSpPr>
                <p:cNvPr id="32" name="Group 31"/>
                <p:cNvGrpSpPr/>
                <p:nvPr/>
              </p:nvGrpSpPr>
              <p:grpSpPr>
                <a:xfrm>
                  <a:off x="88431" y="157302"/>
                  <a:ext cx="11653299" cy="6508282"/>
                  <a:chOff x="88431" y="157302"/>
                  <a:chExt cx="11653299" cy="6508282"/>
                </a:xfrm>
              </p:grpSpPr>
              <p:grpSp>
                <p:nvGrpSpPr>
                  <p:cNvPr id="20" name="Group 19"/>
                  <p:cNvGrpSpPr/>
                  <p:nvPr/>
                </p:nvGrpSpPr>
                <p:grpSpPr>
                  <a:xfrm>
                    <a:off x="88431" y="157302"/>
                    <a:ext cx="11653299" cy="6508282"/>
                    <a:chOff x="88431" y="157302"/>
                    <a:chExt cx="11653299" cy="6508282"/>
                  </a:xfrm>
                </p:grpSpPr>
                <p:grpSp>
                  <p:nvGrpSpPr>
                    <p:cNvPr id="93" name="Group 92"/>
                    <p:cNvGrpSpPr/>
                    <p:nvPr/>
                  </p:nvGrpSpPr>
                  <p:grpSpPr>
                    <a:xfrm>
                      <a:off x="1182022" y="157302"/>
                      <a:ext cx="10559708" cy="6394037"/>
                      <a:chOff x="1182022" y="157302"/>
                      <a:chExt cx="10559708" cy="6394037"/>
                    </a:xfrm>
                  </p:grpSpPr>
                  <p:cxnSp>
                    <p:nvCxnSpPr>
                      <p:cNvPr id="42" name="Straight Arrow Connector 41"/>
                      <p:cNvCxnSpPr>
                        <a:stCxn id="35" idx="2"/>
                        <a:endCxn id="13" idx="0"/>
                      </p:cNvCxnSpPr>
                      <p:nvPr/>
                    </p:nvCxnSpPr>
                    <p:spPr>
                      <a:xfrm>
                        <a:off x="10897954" y="4743836"/>
                        <a:ext cx="0" cy="223366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C000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" name="TextBox 1"/>
                      <p:cNvSpPr txBox="1"/>
                      <p:nvPr/>
                    </p:nvSpPr>
                    <p:spPr>
                      <a:xfrm>
                        <a:off x="5229918" y="157302"/>
                        <a:ext cx="1717287" cy="46166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 w="19050">
                        <a:solidFill>
                          <a:schemeClr val="tx2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Check </a:t>
                        </a:r>
                        <a:r>
                          <a:rPr lang="en-GB" sz="1200" b="1" dirty="0" smtClean="0"/>
                          <a:t>HbA1c</a:t>
                        </a:r>
                        <a:r>
                          <a:rPr lang="en-GB" sz="1200" dirty="0" smtClean="0"/>
                          <a:t> at baseline for all cancer patients </a:t>
                        </a:r>
                        <a:endParaRPr lang="en-GB" sz="1200" dirty="0"/>
                      </a:p>
                    </p:txBody>
                  </p:sp>
                  <p:sp>
                    <p:nvSpPr>
                      <p:cNvPr id="3" name="TextBox 2"/>
                      <p:cNvSpPr txBox="1"/>
                      <p:nvPr/>
                    </p:nvSpPr>
                    <p:spPr>
                      <a:xfrm>
                        <a:off x="4568278" y="838778"/>
                        <a:ext cx="3040565" cy="46166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2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Check </a:t>
                        </a:r>
                        <a:r>
                          <a:rPr lang="en-GB" sz="1200" b="1" dirty="0" smtClean="0"/>
                          <a:t>random venous plasma glucose </a:t>
                        </a:r>
                        <a:r>
                          <a:rPr lang="en-GB" sz="1200" dirty="0" smtClean="0"/>
                          <a:t>prior to commencing ICP</a:t>
                        </a:r>
                        <a:endParaRPr lang="en-GB" sz="1200" dirty="0"/>
                      </a:p>
                    </p:txBody>
                  </p:sp>
                  <p:sp>
                    <p:nvSpPr>
                      <p:cNvPr id="4" name="TextBox 3"/>
                      <p:cNvSpPr txBox="1"/>
                      <p:nvPr/>
                    </p:nvSpPr>
                    <p:spPr>
                      <a:xfrm>
                        <a:off x="5136988" y="1789050"/>
                        <a:ext cx="1903144" cy="276999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ln w="19050">
                        <a:solidFill>
                          <a:schemeClr val="tx2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b="1" dirty="0"/>
                          <a:t>≥</a:t>
                        </a:r>
                        <a:r>
                          <a:rPr lang="en-GB" sz="1200" b="1" dirty="0" smtClean="0"/>
                          <a:t>12 </a:t>
                        </a:r>
                        <a:r>
                          <a:rPr lang="en-GB" sz="1200" b="1" dirty="0" err="1" smtClean="0"/>
                          <a:t>mmol</a:t>
                        </a:r>
                        <a:r>
                          <a:rPr lang="en-GB" sz="1200" b="1" dirty="0" smtClean="0"/>
                          <a:t>/L &lt;20 </a:t>
                        </a:r>
                        <a:r>
                          <a:rPr lang="en-GB" sz="1200" b="1" dirty="0" err="1" smtClean="0"/>
                          <a:t>mmol</a:t>
                        </a:r>
                        <a:r>
                          <a:rPr lang="en-GB" sz="1200" b="1" dirty="0" smtClean="0"/>
                          <a:t>/L</a:t>
                        </a:r>
                        <a:endParaRPr lang="en-GB" sz="1200" b="1" dirty="0"/>
                      </a:p>
                    </p:txBody>
                  </p:sp>
                  <p:sp>
                    <p:nvSpPr>
                      <p:cNvPr id="5" name="TextBox 4"/>
                      <p:cNvSpPr txBox="1"/>
                      <p:nvPr/>
                    </p:nvSpPr>
                    <p:spPr>
                      <a:xfrm>
                        <a:off x="4838005" y="2402390"/>
                        <a:ext cx="2503321" cy="46166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GB" sz="1200" dirty="0" smtClean="0"/>
                          <a:t>Check:  - Hyperglycaemia symptoms    </a:t>
                        </a:r>
                      </a:p>
                      <a:p>
                        <a:r>
                          <a:rPr lang="en-GB" sz="1200" dirty="0"/>
                          <a:t> </a:t>
                        </a:r>
                        <a:r>
                          <a:rPr lang="en-GB" sz="1200" dirty="0" smtClean="0"/>
                          <a:t>for        - </a:t>
                        </a:r>
                        <a:r>
                          <a:rPr lang="en-GB" sz="1200" dirty="0" err="1" smtClean="0"/>
                          <a:t>Ketonuria</a:t>
                        </a:r>
                        <a:r>
                          <a:rPr lang="en-GB" sz="1200" dirty="0" smtClean="0"/>
                          <a:t>/ </a:t>
                        </a:r>
                        <a:r>
                          <a:rPr lang="en-GB" sz="1200" dirty="0" err="1" smtClean="0"/>
                          <a:t>Ketonaemia</a:t>
                        </a:r>
                        <a:endParaRPr lang="en-GB" sz="1200" dirty="0"/>
                      </a:p>
                    </p:txBody>
                  </p:sp>
                  <p:sp>
                    <p:nvSpPr>
                      <p:cNvPr id="6" name="TextBox 5"/>
                      <p:cNvSpPr txBox="1"/>
                      <p:nvPr/>
                    </p:nvSpPr>
                    <p:spPr>
                      <a:xfrm>
                        <a:off x="9144823" y="1802536"/>
                        <a:ext cx="1903144" cy="276999"/>
                      </a:xfrm>
                      <a:prstGeom prst="rect">
                        <a:avLst/>
                      </a:prstGeom>
                      <a:solidFill>
                        <a:srgbClr val="FFC1C1"/>
                      </a:solidFill>
                      <a:ln w="19050">
                        <a:solidFill>
                          <a:schemeClr val="tx2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b="1" dirty="0"/>
                          <a:t>≥</a:t>
                        </a:r>
                        <a:r>
                          <a:rPr lang="en-GB" sz="1200" b="1" dirty="0" smtClean="0"/>
                          <a:t>20.1 </a:t>
                        </a:r>
                        <a:r>
                          <a:rPr lang="en-GB" sz="1200" b="1" dirty="0" err="1" smtClean="0"/>
                          <a:t>mmol</a:t>
                        </a:r>
                        <a:r>
                          <a:rPr lang="en-GB" sz="1200" b="1" dirty="0" smtClean="0"/>
                          <a:t>/L</a:t>
                        </a:r>
                        <a:endParaRPr lang="en-GB" sz="1200" b="1" dirty="0"/>
                      </a:p>
                    </p:txBody>
                  </p:sp>
                  <p:sp>
                    <p:nvSpPr>
                      <p:cNvPr id="7" name="TextBox 6"/>
                      <p:cNvSpPr txBox="1"/>
                      <p:nvPr/>
                    </p:nvSpPr>
                    <p:spPr>
                      <a:xfrm>
                        <a:off x="8444213" y="2402390"/>
                        <a:ext cx="3297517" cy="646331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C00000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GB" sz="1200" dirty="0" smtClean="0"/>
                          <a:t>Check: Hyperglycaemia symptoms    </a:t>
                        </a:r>
                      </a:p>
                      <a:p>
                        <a:r>
                          <a:rPr lang="en-GB" sz="1200" dirty="0"/>
                          <a:t> </a:t>
                        </a:r>
                        <a:r>
                          <a:rPr lang="en-GB" sz="1200" dirty="0" smtClean="0"/>
                          <a:t>            </a:t>
                        </a:r>
                        <a:r>
                          <a:rPr lang="en-GB" sz="1200" dirty="0" err="1" smtClean="0"/>
                          <a:t>Ketonuria</a:t>
                        </a:r>
                        <a:r>
                          <a:rPr lang="en-GB" sz="1200" dirty="0" smtClean="0"/>
                          <a:t> (&gt;2+) or </a:t>
                        </a:r>
                        <a:r>
                          <a:rPr lang="en-GB" sz="1200" dirty="0" err="1" smtClean="0"/>
                          <a:t>Ketonaemia</a:t>
                        </a:r>
                        <a:r>
                          <a:rPr lang="en-GB" sz="1200" dirty="0" smtClean="0"/>
                          <a:t> &gt;3 </a:t>
                        </a:r>
                        <a:r>
                          <a:rPr lang="en-GB" sz="1200" dirty="0" err="1" smtClean="0"/>
                          <a:t>mmol</a:t>
                        </a:r>
                        <a:r>
                          <a:rPr lang="en-GB" sz="1200" dirty="0" smtClean="0"/>
                          <a:t>/L</a:t>
                        </a:r>
                      </a:p>
                      <a:p>
                        <a:r>
                          <a:rPr lang="en-GB" sz="1200" dirty="0" smtClean="0"/>
                          <a:t>             Venous Bicarb &lt;15 </a:t>
                        </a:r>
                        <a:r>
                          <a:rPr lang="en-GB" sz="1200" dirty="0" err="1" smtClean="0"/>
                          <a:t>mmol</a:t>
                        </a:r>
                        <a:r>
                          <a:rPr lang="en-GB" sz="1200" dirty="0" smtClean="0"/>
                          <a:t>/L  +/- pH &lt;7.3*</a:t>
                        </a:r>
                        <a:endParaRPr lang="en-GB" sz="1200" dirty="0"/>
                      </a:p>
                    </p:txBody>
                  </p:sp>
                  <p:sp>
                    <p:nvSpPr>
                      <p:cNvPr id="8" name="TextBox 7"/>
                      <p:cNvSpPr txBox="1"/>
                      <p:nvPr/>
                    </p:nvSpPr>
                    <p:spPr>
                      <a:xfrm>
                        <a:off x="1326991" y="1789050"/>
                        <a:ext cx="1717287" cy="276999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ln w="19050">
                        <a:solidFill>
                          <a:schemeClr val="tx2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b="1" dirty="0" smtClean="0"/>
                          <a:t>&lt;12 </a:t>
                        </a:r>
                        <a:r>
                          <a:rPr lang="en-GB" sz="1200" b="1" dirty="0" err="1" smtClean="0"/>
                          <a:t>mmol</a:t>
                        </a:r>
                        <a:r>
                          <a:rPr lang="en-GB" sz="1200" b="1" dirty="0" smtClean="0"/>
                          <a:t>/L</a:t>
                        </a:r>
                        <a:endParaRPr lang="en-GB" sz="1200" b="1" dirty="0"/>
                      </a:p>
                    </p:txBody>
                  </p:sp>
                  <p:sp>
                    <p:nvSpPr>
                      <p:cNvPr id="9" name="TextBox 8"/>
                      <p:cNvSpPr txBox="1"/>
                      <p:nvPr/>
                    </p:nvSpPr>
                    <p:spPr>
                      <a:xfrm>
                        <a:off x="1182022" y="2555149"/>
                        <a:ext cx="2007224" cy="46166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6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Recheck with each ICP treatment visit</a:t>
                        </a:r>
                      </a:p>
                    </p:txBody>
                  </p:sp>
                  <p:sp>
                    <p:nvSpPr>
                      <p:cNvPr id="10" name="TextBox 9"/>
                      <p:cNvSpPr txBox="1"/>
                      <p:nvPr/>
                    </p:nvSpPr>
                    <p:spPr>
                      <a:xfrm>
                        <a:off x="8118566" y="3446637"/>
                        <a:ext cx="1646603" cy="461665"/>
                      </a:xfrm>
                      <a:prstGeom prst="rect">
                        <a:avLst/>
                      </a:prstGeom>
                      <a:solidFill>
                        <a:srgbClr val="C00000"/>
                      </a:solidFill>
                      <a:ln w="19050">
                        <a:solidFill>
                          <a:schemeClr val="tx2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b="1" dirty="0" smtClean="0">
                            <a:solidFill>
                              <a:schemeClr val="bg1"/>
                            </a:solidFill>
                          </a:rPr>
                          <a:t>DKA/HHS </a:t>
                        </a:r>
                      </a:p>
                      <a:p>
                        <a:pPr algn="ctr"/>
                        <a:r>
                          <a:rPr lang="en-GB" sz="1200" b="1" dirty="0" smtClean="0">
                            <a:solidFill>
                              <a:schemeClr val="bg1"/>
                            </a:solidFill>
                          </a:rPr>
                          <a:t>diagnosed ¥</a:t>
                        </a:r>
                        <a:endParaRPr lang="en-GB" sz="1200" b="1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  <p:sp>
                    <p:nvSpPr>
                      <p:cNvPr id="11" name="TextBox 10"/>
                      <p:cNvSpPr txBox="1"/>
                      <p:nvPr/>
                    </p:nvSpPr>
                    <p:spPr>
                      <a:xfrm>
                        <a:off x="10054178" y="3450989"/>
                        <a:ext cx="1687552" cy="46166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C00000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DKA/HHS </a:t>
                        </a:r>
                      </a:p>
                      <a:p>
                        <a:pPr algn="ctr"/>
                        <a:r>
                          <a:rPr lang="en-GB" sz="1200" dirty="0" smtClean="0"/>
                          <a:t>excluded</a:t>
                        </a:r>
                        <a:endParaRPr lang="en-GB" sz="1200" dirty="0"/>
                      </a:p>
                    </p:txBody>
                  </p:sp>
                  <p:sp>
                    <p:nvSpPr>
                      <p:cNvPr id="12" name="TextBox 11"/>
                      <p:cNvSpPr txBox="1"/>
                      <p:nvPr/>
                    </p:nvSpPr>
                    <p:spPr>
                      <a:xfrm>
                        <a:off x="8118566" y="4289432"/>
                        <a:ext cx="1646603" cy="46166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C00000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Refer to local AE/ MAU department urgently</a:t>
                        </a:r>
                        <a:endParaRPr lang="en-GB" sz="1200" dirty="0"/>
                      </a:p>
                    </p:txBody>
                  </p:sp>
                  <p:sp>
                    <p:nvSpPr>
                      <p:cNvPr id="13" name="TextBox 12"/>
                      <p:cNvSpPr txBox="1"/>
                      <p:nvPr/>
                    </p:nvSpPr>
                    <p:spPr>
                      <a:xfrm>
                        <a:off x="10054178" y="4967202"/>
                        <a:ext cx="1687552" cy="646331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C00000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Urgent referral to diabetes team/ consider admission</a:t>
                        </a:r>
                        <a:endParaRPr lang="en-GB" sz="1200" dirty="0"/>
                      </a:p>
                    </p:txBody>
                  </p:sp>
                  <p:cxnSp>
                    <p:nvCxnSpPr>
                      <p:cNvPr id="15" name="Straight Arrow Connector 14"/>
                      <p:cNvCxnSpPr>
                        <a:stCxn id="7" idx="2"/>
                        <a:endCxn id="10" idx="0"/>
                      </p:cNvCxnSpPr>
                      <p:nvPr/>
                    </p:nvCxnSpPr>
                    <p:spPr>
                      <a:xfrm flipH="1">
                        <a:off x="8941868" y="3048721"/>
                        <a:ext cx="1151104" cy="397916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C000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6" name="Straight Arrow Connector 15"/>
                      <p:cNvCxnSpPr>
                        <a:stCxn id="7" idx="2"/>
                        <a:endCxn id="11" idx="0"/>
                      </p:cNvCxnSpPr>
                      <p:nvPr/>
                    </p:nvCxnSpPr>
                    <p:spPr>
                      <a:xfrm>
                        <a:off x="10092972" y="3048721"/>
                        <a:ext cx="804982" cy="402268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C000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7" name="Straight Arrow Connector 16"/>
                      <p:cNvCxnSpPr>
                        <a:stCxn id="11" idx="2"/>
                        <a:endCxn id="35" idx="0"/>
                      </p:cNvCxnSpPr>
                      <p:nvPr/>
                    </p:nvCxnSpPr>
                    <p:spPr>
                      <a:xfrm>
                        <a:off x="10897954" y="3912654"/>
                        <a:ext cx="0" cy="369517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C000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8" name="Straight Arrow Connector 17"/>
                      <p:cNvCxnSpPr>
                        <a:stCxn id="13" idx="2"/>
                        <a:endCxn id="19" idx="0"/>
                      </p:cNvCxnSpPr>
                      <p:nvPr/>
                    </p:nvCxnSpPr>
                    <p:spPr>
                      <a:xfrm>
                        <a:off x="10897954" y="5613533"/>
                        <a:ext cx="2419" cy="291475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C000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9" name="TextBox 18"/>
                      <p:cNvSpPr txBox="1"/>
                      <p:nvPr/>
                    </p:nvSpPr>
                    <p:spPr>
                      <a:xfrm>
                        <a:off x="10059016" y="5905008"/>
                        <a:ext cx="1682714" cy="646331"/>
                      </a:xfrm>
                      <a:prstGeom prst="rect">
                        <a:avLst/>
                      </a:prstGeom>
                      <a:solidFill>
                        <a:srgbClr val="FFC1C1"/>
                      </a:solidFill>
                      <a:ln w="19050">
                        <a:solidFill>
                          <a:srgbClr val="C00000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Patient requires treatment with insulin therapy</a:t>
                        </a:r>
                        <a:r>
                          <a:rPr lang="az-Cyrl-AZ" sz="1200" dirty="0"/>
                          <a:t> </a:t>
                        </a:r>
                        <a:r>
                          <a:rPr lang="el-GR" sz="1050" dirty="0"/>
                          <a:t>φ</a:t>
                        </a:r>
                        <a:endParaRPr lang="en-GB" sz="1050" dirty="0"/>
                      </a:p>
                    </p:txBody>
                  </p:sp>
                  <p:cxnSp>
                    <p:nvCxnSpPr>
                      <p:cNvPr id="22" name="Straight Arrow Connector 21"/>
                      <p:cNvCxnSpPr>
                        <a:stCxn id="10" idx="2"/>
                        <a:endCxn id="12" idx="0"/>
                      </p:cNvCxnSpPr>
                      <p:nvPr/>
                    </p:nvCxnSpPr>
                    <p:spPr>
                      <a:xfrm>
                        <a:off x="8941868" y="3908302"/>
                        <a:ext cx="0" cy="381130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C000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3" name="TextBox 22"/>
                      <p:cNvSpPr txBox="1"/>
                      <p:nvPr/>
                    </p:nvSpPr>
                    <p:spPr>
                      <a:xfrm>
                        <a:off x="4838006" y="3847443"/>
                        <a:ext cx="2503320" cy="276999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Recheck at each treatment visit</a:t>
                        </a:r>
                      </a:p>
                    </p:txBody>
                  </p:sp>
                  <p:cxnSp>
                    <p:nvCxnSpPr>
                      <p:cNvPr id="24" name="Straight Arrow Connector 23"/>
                      <p:cNvCxnSpPr>
                        <a:endCxn id="4" idx="0"/>
                      </p:cNvCxnSpPr>
                      <p:nvPr/>
                    </p:nvCxnSpPr>
                    <p:spPr>
                      <a:xfrm flipH="1">
                        <a:off x="6088560" y="1300443"/>
                        <a:ext cx="1" cy="488607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tx2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5" name="Straight Arrow Connector 24"/>
                      <p:cNvCxnSpPr>
                        <a:stCxn id="4" idx="2"/>
                        <a:endCxn id="5" idx="0"/>
                      </p:cNvCxnSpPr>
                      <p:nvPr/>
                    </p:nvCxnSpPr>
                    <p:spPr>
                      <a:xfrm>
                        <a:off x="6088560" y="2066049"/>
                        <a:ext cx="1106" cy="336341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4">
                            <a:lumMod val="75000"/>
                          </a:schemeClr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6" name="Straight Arrow Connector 25"/>
                      <p:cNvCxnSpPr>
                        <a:stCxn id="5" idx="2"/>
                        <a:endCxn id="49" idx="0"/>
                      </p:cNvCxnSpPr>
                      <p:nvPr/>
                    </p:nvCxnSpPr>
                    <p:spPr>
                      <a:xfrm>
                        <a:off x="6089666" y="2864055"/>
                        <a:ext cx="0" cy="343745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4">
                            <a:lumMod val="75000"/>
                          </a:schemeClr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" name="Straight Arrow Connector 26"/>
                      <p:cNvCxnSpPr>
                        <a:stCxn id="23" idx="2"/>
                        <a:endCxn id="28" idx="0"/>
                      </p:cNvCxnSpPr>
                      <p:nvPr/>
                    </p:nvCxnSpPr>
                    <p:spPr>
                      <a:xfrm>
                        <a:off x="6089666" y="4124442"/>
                        <a:ext cx="0" cy="321700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4">
                            <a:lumMod val="75000"/>
                          </a:schemeClr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8" name="TextBox 27"/>
                      <p:cNvSpPr txBox="1"/>
                      <p:nvPr/>
                    </p:nvSpPr>
                    <p:spPr>
                      <a:xfrm>
                        <a:off x="4838006" y="4446142"/>
                        <a:ext cx="2503320" cy="46166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Advise patient re: symptoms of hyperglycaemia</a:t>
                        </a:r>
                      </a:p>
                    </p:txBody>
                  </p:sp>
                  <p:sp>
                    <p:nvSpPr>
                      <p:cNvPr id="36" name="TextBox 35"/>
                      <p:cNvSpPr txBox="1"/>
                      <p:nvPr/>
                    </p:nvSpPr>
                    <p:spPr>
                      <a:xfrm>
                        <a:off x="5943586" y="2875089"/>
                        <a:ext cx="1687552" cy="276999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if DKA/HHS excluded</a:t>
                        </a:r>
                      </a:p>
                    </p:txBody>
                  </p:sp>
                  <p:sp>
                    <p:nvSpPr>
                      <p:cNvPr id="35" name="TextBox 34"/>
                      <p:cNvSpPr txBox="1"/>
                      <p:nvPr/>
                    </p:nvSpPr>
                    <p:spPr>
                      <a:xfrm>
                        <a:off x="10054178" y="4282171"/>
                        <a:ext cx="1687552" cy="46166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rgbClr val="C00000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Check anti-GAD +/- anti islet cell antibodies</a:t>
                        </a:r>
                        <a:endParaRPr lang="en-GB" sz="1200" dirty="0"/>
                      </a:p>
                    </p:txBody>
                  </p:sp>
                  <p:cxnSp>
                    <p:nvCxnSpPr>
                      <p:cNvPr id="54" name="Straight Arrow Connector 53"/>
                      <p:cNvCxnSpPr/>
                      <p:nvPr/>
                    </p:nvCxnSpPr>
                    <p:spPr>
                      <a:xfrm flipH="1">
                        <a:off x="6088561" y="618967"/>
                        <a:ext cx="1" cy="219811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tx2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6" name="Straight Arrow Connector 55"/>
                      <p:cNvCxnSpPr>
                        <a:endCxn id="8" idx="0"/>
                      </p:cNvCxnSpPr>
                      <p:nvPr/>
                    </p:nvCxnSpPr>
                    <p:spPr>
                      <a:xfrm flipH="1">
                        <a:off x="2185635" y="1307098"/>
                        <a:ext cx="3056263" cy="481952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tx2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7" name="Straight Arrow Connector 56"/>
                      <p:cNvCxnSpPr>
                        <a:endCxn id="6" idx="0"/>
                      </p:cNvCxnSpPr>
                      <p:nvPr/>
                    </p:nvCxnSpPr>
                    <p:spPr>
                      <a:xfrm>
                        <a:off x="7076274" y="1327162"/>
                        <a:ext cx="3020121" cy="475374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tx2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8" name="Straight Arrow Connector 57"/>
                      <p:cNvCxnSpPr>
                        <a:stCxn id="6" idx="2"/>
                        <a:endCxn id="7" idx="0"/>
                      </p:cNvCxnSpPr>
                      <p:nvPr/>
                    </p:nvCxnSpPr>
                    <p:spPr>
                      <a:xfrm flipH="1">
                        <a:off x="10092972" y="2079535"/>
                        <a:ext cx="3423" cy="322855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C000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62" name="TextBox 61"/>
                      <p:cNvSpPr txBox="1"/>
                      <p:nvPr/>
                    </p:nvSpPr>
                    <p:spPr>
                      <a:xfrm>
                        <a:off x="4493623" y="5258677"/>
                        <a:ext cx="3180806" cy="646331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Ensure patient has CBG meter/ test strips</a:t>
                        </a:r>
                      </a:p>
                      <a:p>
                        <a:pPr algn="ctr"/>
                        <a:r>
                          <a:rPr lang="en-GB" sz="1200" dirty="0" smtClean="0"/>
                          <a:t>Advise to check 4x daily</a:t>
                        </a:r>
                      </a:p>
                      <a:p>
                        <a:pPr algn="ctr"/>
                        <a:r>
                          <a:rPr lang="en-GB" sz="1200" dirty="0" smtClean="0"/>
                          <a:t>To seek medical advice if ≥</a:t>
                        </a:r>
                        <a:r>
                          <a:rPr lang="en-GB" sz="1200" b="1" dirty="0" smtClean="0"/>
                          <a:t> </a:t>
                        </a:r>
                        <a:r>
                          <a:rPr lang="en-GB" sz="1200" dirty="0" smtClean="0"/>
                          <a:t>20 </a:t>
                        </a:r>
                        <a:r>
                          <a:rPr lang="en-GB" sz="1200" dirty="0" err="1" smtClean="0"/>
                          <a:t>mmol</a:t>
                        </a:r>
                        <a:r>
                          <a:rPr lang="en-GB" sz="1200" dirty="0" smtClean="0"/>
                          <a:t>/L at home</a:t>
                        </a:r>
                      </a:p>
                    </p:txBody>
                  </p:sp>
                  <p:cxnSp>
                    <p:nvCxnSpPr>
                      <p:cNvPr id="63" name="Straight Arrow Connector 62"/>
                      <p:cNvCxnSpPr>
                        <a:stCxn id="49" idx="2"/>
                        <a:endCxn id="23" idx="0"/>
                      </p:cNvCxnSpPr>
                      <p:nvPr/>
                    </p:nvCxnSpPr>
                    <p:spPr>
                      <a:xfrm>
                        <a:off x="6089666" y="3484799"/>
                        <a:ext cx="0" cy="362644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4">
                            <a:lumMod val="75000"/>
                          </a:schemeClr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64" name="TextBox 63"/>
                      <p:cNvSpPr txBox="1"/>
                      <p:nvPr/>
                    </p:nvSpPr>
                    <p:spPr>
                      <a:xfrm>
                        <a:off x="8289067" y="3023216"/>
                        <a:ext cx="1687552" cy="276999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if yes</a:t>
                        </a:r>
                      </a:p>
                    </p:txBody>
                  </p:sp>
                  <p:sp>
                    <p:nvSpPr>
                      <p:cNvPr id="65" name="TextBox 64"/>
                      <p:cNvSpPr txBox="1"/>
                      <p:nvPr/>
                    </p:nvSpPr>
                    <p:spPr>
                      <a:xfrm>
                        <a:off x="10026224" y="3035834"/>
                        <a:ext cx="1687552" cy="276999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if no</a:t>
                        </a:r>
                      </a:p>
                    </p:txBody>
                  </p:sp>
                  <p:cxnSp>
                    <p:nvCxnSpPr>
                      <p:cNvPr id="69" name="Straight Arrow Connector 68"/>
                      <p:cNvCxnSpPr>
                        <a:stCxn id="8" idx="2"/>
                        <a:endCxn id="9" idx="0"/>
                      </p:cNvCxnSpPr>
                      <p:nvPr/>
                    </p:nvCxnSpPr>
                    <p:spPr>
                      <a:xfrm flipH="1">
                        <a:off x="2185634" y="2066049"/>
                        <a:ext cx="1" cy="489100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6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14" name="TextBox 13"/>
                    <p:cNvSpPr txBox="1"/>
                    <p:nvPr/>
                  </p:nvSpPr>
                  <p:spPr>
                    <a:xfrm>
                      <a:off x="88431" y="6065420"/>
                      <a:ext cx="6067825" cy="60016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GB" sz="1100" dirty="0"/>
                        <a:t>¥ See JBDS DKA/HHS guidelines [73, 76]</a:t>
                      </a:r>
                    </a:p>
                    <a:p>
                      <a:r>
                        <a:rPr lang="en-GB" sz="1100" dirty="0" smtClean="0"/>
                        <a:t>* Patients not meeting this criteria may still require referral to MAU/AE – exercise clinical judgement</a:t>
                      </a:r>
                    </a:p>
                    <a:p>
                      <a:r>
                        <a:rPr lang="el-GR" sz="1100" dirty="0" smtClean="0"/>
                        <a:t>φ</a:t>
                      </a:r>
                      <a:r>
                        <a:rPr lang="az-Cyrl-AZ" sz="1100" dirty="0" smtClean="0"/>
                        <a:t> </a:t>
                      </a:r>
                      <a:r>
                        <a:rPr lang="en-GB" sz="1100" dirty="0" smtClean="0"/>
                        <a:t>ICP should be withheld with grade 3 hyperglycaemia. Consider restarting once regulated with insulin</a:t>
                      </a:r>
                      <a:endParaRPr lang="en-GB" sz="1100" dirty="0"/>
                    </a:p>
                  </p:txBody>
                </p:sp>
              </p:grpSp>
              <p:cxnSp>
                <p:nvCxnSpPr>
                  <p:cNvPr id="45" name="Straight Arrow Connector 44"/>
                  <p:cNvCxnSpPr>
                    <a:stCxn id="5" idx="3"/>
                  </p:cNvCxnSpPr>
                  <p:nvPr/>
                </p:nvCxnSpPr>
                <p:spPr>
                  <a:xfrm>
                    <a:off x="7341326" y="2633223"/>
                    <a:ext cx="1113378" cy="8403"/>
                  </a:xfrm>
                  <a:prstGeom prst="straightConnector1">
                    <a:avLst/>
                  </a:prstGeom>
                  <a:ln w="28575">
                    <a:solidFill>
                      <a:srgbClr val="C00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7" name="TextBox 46"/>
                <p:cNvSpPr txBox="1"/>
                <p:nvPr/>
              </p:nvSpPr>
              <p:spPr>
                <a:xfrm>
                  <a:off x="-36053" y="1604383"/>
                  <a:ext cx="1338883" cy="646331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b="1" dirty="0" smtClean="0"/>
                    <a:t>Check plasma glucose at each treatment visit</a:t>
                  </a:r>
                </a:p>
              </p:txBody>
            </p:sp>
          </p:grpSp>
          <p:sp>
            <p:nvSpPr>
              <p:cNvPr id="49" name="TextBox 48"/>
              <p:cNvSpPr txBox="1"/>
              <p:nvPr/>
            </p:nvSpPr>
            <p:spPr>
              <a:xfrm>
                <a:off x="4838006" y="3045513"/>
                <a:ext cx="2503320" cy="276999"/>
              </a:xfrm>
              <a:prstGeom prst="rect">
                <a:avLst/>
              </a:prstGeom>
              <a:noFill/>
              <a:ln w="19050">
                <a:solidFill>
                  <a:schemeClr val="accent4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smtClean="0"/>
                  <a:t>Refer to diabetes team early</a:t>
                </a:r>
              </a:p>
            </p:txBody>
          </p:sp>
          <p:cxnSp>
            <p:nvCxnSpPr>
              <p:cNvPr id="60" name="Straight Arrow Connector 59"/>
              <p:cNvCxnSpPr>
                <a:stCxn id="28" idx="2"/>
                <a:endCxn id="62" idx="0"/>
              </p:cNvCxnSpPr>
              <p:nvPr/>
            </p:nvCxnSpPr>
            <p:spPr>
              <a:xfrm flipH="1">
                <a:off x="6084026" y="4745520"/>
                <a:ext cx="5640" cy="350870"/>
              </a:xfrm>
              <a:prstGeom prst="straightConnector1">
                <a:avLst/>
              </a:prstGeom>
              <a:ln w="28575">
                <a:solidFill>
                  <a:schemeClr val="accent4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TextBox 65"/>
              <p:cNvSpPr txBox="1"/>
              <p:nvPr/>
            </p:nvSpPr>
            <p:spPr>
              <a:xfrm>
                <a:off x="8604621" y="-4118"/>
                <a:ext cx="1806734" cy="461665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smtClean="0"/>
                  <a:t>If &gt;47 </a:t>
                </a:r>
                <a:r>
                  <a:rPr lang="en-GB" sz="1200" dirty="0" err="1" smtClean="0"/>
                  <a:t>mmol</a:t>
                </a:r>
                <a:r>
                  <a:rPr lang="en-GB" sz="1200" dirty="0" smtClean="0"/>
                  <a:t>/</a:t>
                </a:r>
                <a:r>
                  <a:rPr lang="en-GB" sz="1200" dirty="0" err="1" smtClean="0"/>
                  <a:t>mol</a:t>
                </a:r>
                <a:r>
                  <a:rPr lang="en-GB" sz="1200" dirty="0" smtClean="0"/>
                  <a:t> at baseline visit, refer to GP </a:t>
                </a:r>
                <a:endParaRPr lang="en-GB" sz="1200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10262037" y="5523"/>
                <a:ext cx="176110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smtClean="0"/>
                  <a:t>Do not delay initiating anti-cancer therapy</a:t>
                </a:r>
                <a:endParaRPr lang="en-GB" sz="1200" dirty="0"/>
              </a:p>
            </p:txBody>
          </p:sp>
          <p:cxnSp>
            <p:nvCxnSpPr>
              <p:cNvPr id="68" name="Straight Arrow Connector 67"/>
              <p:cNvCxnSpPr>
                <a:endCxn id="66" idx="1"/>
              </p:cNvCxnSpPr>
              <p:nvPr/>
            </p:nvCxnSpPr>
            <p:spPr>
              <a:xfrm>
                <a:off x="6922264" y="214130"/>
                <a:ext cx="1682357" cy="12585"/>
              </a:xfrm>
              <a:prstGeom prst="straightConnector1">
                <a:avLst/>
              </a:prstGeom>
              <a:ln w="28575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" name="Rectangle 52"/>
            <p:cNvSpPr/>
            <p:nvPr/>
          </p:nvSpPr>
          <p:spPr>
            <a:xfrm>
              <a:off x="7719210" y="609822"/>
              <a:ext cx="3638011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GB" sz="12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Counsel </a:t>
              </a:r>
              <a:r>
                <a: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patients to seek immediate medical attention if there are symptoms of hyperglycaemia as DKA can occur rapidly in these patients</a:t>
              </a:r>
              <a:endParaRPr lang="en-GB" sz="12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450477" y="1204902"/>
              <a:ext cx="1267097" cy="276999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/>
                <a:t>Commence ICP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620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37802" y="0"/>
            <a:ext cx="11919215" cy="6590360"/>
            <a:chOff x="137802" y="0"/>
            <a:chExt cx="11919215" cy="6590360"/>
          </a:xfrm>
        </p:grpSpPr>
        <p:grpSp>
          <p:nvGrpSpPr>
            <p:cNvPr id="15" name="Group 14"/>
            <p:cNvGrpSpPr/>
            <p:nvPr/>
          </p:nvGrpSpPr>
          <p:grpSpPr>
            <a:xfrm>
              <a:off x="137802" y="0"/>
              <a:ext cx="11919215" cy="6590360"/>
              <a:chOff x="105145" y="64968"/>
              <a:chExt cx="11919215" cy="6590360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05145" y="64968"/>
                <a:ext cx="11919215" cy="6590360"/>
                <a:chOff x="105145" y="64968"/>
                <a:chExt cx="11919215" cy="6590360"/>
              </a:xfrm>
            </p:grpSpPr>
            <p:grpSp>
              <p:nvGrpSpPr>
                <p:cNvPr id="38" name="Group 37"/>
                <p:cNvGrpSpPr/>
                <p:nvPr/>
              </p:nvGrpSpPr>
              <p:grpSpPr>
                <a:xfrm>
                  <a:off x="105145" y="64968"/>
                  <a:ext cx="11919215" cy="6590360"/>
                  <a:chOff x="105145" y="64968"/>
                  <a:chExt cx="11919215" cy="6590360"/>
                </a:xfrm>
              </p:grpSpPr>
              <p:grpSp>
                <p:nvGrpSpPr>
                  <p:cNvPr id="21" name="Group 20"/>
                  <p:cNvGrpSpPr/>
                  <p:nvPr/>
                </p:nvGrpSpPr>
                <p:grpSpPr>
                  <a:xfrm>
                    <a:off x="105145" y="64968"/>
                    <a:ext cx="11919215" cy="6590360"/>
                    <a:chOff x="105145" y="64968"/>
                    <a:chExt cx="11919215" cy="6590360"/>
                  </a:xfrm>
                </p:grpSpPr>
                <p:grpSp>
                  <p:nvGrpSpPr>
                    <p:cNvPr id="158" name="Group 157"/>
                    <p:cNvGrpSpPr/>
                    <p:nvPr/>
                  </p:nvGrpSpPr>
                  <p:grpSpPr>
                    <a:xfrm>
                      <a:off x="105145" y="64968"/>
                      <a:ext cx="11919215" cy="6590360"/>
                      <a:chOff x="105145" y="64968"/>
                      <a:chExt cx="11919215" cy="6590360"/>
                    </a:xfrm>
                  </p:grpSpPr>
                  <p:sp>
                    <p:nvSpPr>
                      <p:cNvPr id="4" name="TextBox 3"/>
                      <p:cNvSpPr txBox="1"/>
                      <p:nvPr/>
                    </p:nvSpPr>
                    <p:spPr>
                      <a:xfrm>
                        <a:off x="5204979" y="157302"/>
                        <a:ext cx="1717287" cy="46166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 w="19050">
                        <a:solidFill>
                          <a:schemeClr val="tx2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Check </a:t>
                        </a:r>
                        <a:r>
                          <a:rPr lang="en-GB" sz="1200" b="1" dirty="0" smtClean="0"/>
                          <a:t>HbA1c</a:t>
                        </a:r>
                        <a:r>
                          <a:rPr lang="en-GB" sz="1200" dirty="0" smtClean="0"/>
                          <a:t> at baseline for all cancer patients </a:t>
                        </a:r>
                        <a:endParaRPr lang="en-GB" sz="1200" dirty="0"/>
                      </a:p>
                    </p:txBody>
                  </p:sp>
                  <p:sp>
                    <p:nvSpPr>
                      <p:cNvPr id="5" name="TextBox 4"/>
                      <p:cNvSpPr txBox="1"/>
                      <p:nvPr/>
                    </p:nvSpPr>
                    <p:spPr>
                      <a:xfrm>
                        <a:off x="4543339" y="838778"/>
                        <a:ext cx="3040565" cy="46166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2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Check </a:t>
                        </a:r>
                        <a:r>
                          <a:rPr lang="en-GB" sz="1200" b="1" dirty="0" smtClean="0"/>
                          <a:t>random venous plasma glucose </a:t>
                        </a:r>
                        <a:r>
                          <a:rPr lang="en-GB" sz="1200" dirty="0" smtClean="0"/>
                          <a:t>prior to commencing anti-cancer therapy / steroids</a:t>
                        </a:r>
                        <a:endParaRPr lang="en-GB" sz="1200" dirty="0"/>
                      </a:p>
                    </p:txBody>
                  </p:sp>
                  <p:sp>
                    <p:nvSpPr>
                      <p:cNvPr id="8" name="TextBox 7"/>
                      <p:cNvSpPr txBox="1"/>
                      <p:nvPr/>
                    </p:nvSpPr>
                    <p:spPr>
                      <a:xfrm>
                        <a:off x="5112050" y="1639185"/>
                        <a:ext cx="1903144" cy="276999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ln w="19050">
                        <a:solidFill>
                          <a:schemeClr val="tx2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b="1" dirty="0"/>
                          <a:t>≥</a:t>
                        </a:r>
                        <a:r>
                          <a:rPr lang="en-GB" sz="1200" b="1" dirty="0" smtClean="0"/>
                          <a:t>12 </a:t>
                        </a:r>
                        <a:r>
                          <a:rPr lang="en-GB" sz="1200" b="1" dirty="0" err="1" smtClean="0"/>
                          <a:t>mmol</a:t>
                        </a:r>
                        <a:r>
                          <a:rPr lang="en-GB" sz="1200" b="1" dirty="0" smtClean="0"/>
                          <a:t>/L</a:t>
                        </a:r>
                        <a:endParaRPr lang="en-GB" sz="1200" b="1" dirty="0"/>
                      </a:p>
                    </p:txBody>
                  </p:sp>
                  <p:sp>
                    <p:nvSpPr>
                      <p:cNvPr id="9" name="TextBox 8"/>
                      <p:cNvSpPr txBox="1"/>
                      <p:nvPr/>
                    </p:nvSpPr>
                    <p:spPr>
                      <a:xfrm>
                        <a:off x="9992569" y="1643241"/>
                        <a:ext cx="1903144" cy="276999"/>
                      </a:xfrm>
                      <a:prstGeom prst="rect">
                        <a:avLst/>
                      </a:prstGeom>
                      <a:solidFill>
                        <a:srgbClr val="FFC1C1"/>
                      </a:solidFill>
                      <a:ln w="19050">
                        <a:solidFill>
                          <a:schemeClr val="tx2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b="1" dirty="0"/>
                          <a:t>≥</a:t>
                        </a:r>
                        <a:r>
                          <a:rPr lang="en-GB" sz="1200" b="1" dirty="0" smtClean="0"/>
                          <a:t>20.1 </a:t>
                        </a:r>
                        <a:r>
                          <a:rPr lang="en-GB" sz="1200" b="1" dirty="0" err="1" smtClean="0"/>
                          <a:t>mmol</a:t>
                        </a:r>
                        <a:r>
                          <a:rPr lang="en-GB" sz="1200" b="1" dirty="0" smtClean="0"/>
                          <a:t>/L</a:t>
                        </a:r>
                        <a:endParaRPr lang="en-GB" sz="1200" b="1" dirty="0"/>
                      </a:p>
                    </p:txBody>
                  </p:sp>
                  <p:sp>
                    <p:nvSpPr>
                      <p:cNvPr id="11" name="TextBox 10"/>
                      <p:cNvSpPr txBox="1"/>
                      <p:nvPr/>
                    </p:nvSpPr>
                    <p:spPr>
                      <a:xfrm>
                        <a:off x="3028104" y="5765719"/>
                        <a:ext cx="1903144" cy="46166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Refer to usual diabetes care provider</a:t>
                        </a:r>
                        <a:endParaRPr lang="en-GB" sz="1200" dirty="0"/>
                      </a:p>
                    </p:txBody>
                  </p:sp>
                  <p:sp>
                    <p:nvSpPr>
                      <p:cNvPr id="12" name="TextBox 11"/>
                      <p:cNvSpPr txBox="1"/>
                      <p:nvPr/>
                    </p:nvSpPr>
                    <p:spPr>
                      <a:xfrm>
                        <a:off x="10170989" y="2376872"/>
                        <a:ext cx="1546303" cy="461665"/>
                      </a:xfrm>
                      <a:prstGeom prst="rect">
                        <a:avLst/>
                      </a:prstGeom>
                      <a:solidFill>
                        <a:srgbClr val="C00000"/>
                      </a:solidFill>
                      <a:ln w="19050">
                        <a:solidFill>
                          <a:schemeClr val="tx2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b="1" dirty="0" smtClean="0">
                            <a:solidFill>
                              <a:schemeClr val="bg1"/>
                            </a:solidFill>
                          </a:rPr>
                          <a:t>Rule out DKA/HHS*</a:t>
                        </a:r>
                      </a:p>
                      <a:p>
                        <a:pPr algn="ctr"/>
                        <a:r>
                          <a:rPr lang="en-GB" sz="1200" b="1" dirty="0" smtClean="0">
                            <a:solidFill>
                              <a:schemeClr val="bg1"/>
                            </a:solidFill>
                          </a:rPr>
                          <a:t>See section 4d</a:t>
                        </a:r>
                        <a:endParaRPr lang="en-GB" sz="1200" b="1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  <p:sp>
                    <p:nvSpPr>
                      <p:cNvPr id="17" name="TextBox 16"/>
                      <p:cNvSpPr txBox="1"/>
                      <p:nvPr/>
                    </p:nvSpPr>
                    <p:spPr>
                      <a:xfrm>
                        <a:off x="6963759" y="3851527"/>
                        <a:ext cx="2056481" cy="646331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Patients has no symptoms of hypoglycaemia, day or night.</a:t>
                        </a:r>
                      </a:p>
                      <a:p>
                        <a:pPr algn="ctr"/>
                        <a:r>
                          <a:rPr lang="en-GB" sz="1200" dirty="0" smtClean="0"/>
                          <a:t> Is patient on max dose?</a:t>
                        </a:r>
                      </a:p>
                    </p:txBody>
                  </p:sp>
                  <p:sp>
                    <p:nvSpPr>
                      <p:cNvPr id="22" name="TextBox 21"/>
                      <p:cNvSpPr txBox="1"/>
                      <p:nvPr/>
                    </p:nvSpPr>
                    <p:spPr>
                      <a:xfrm>
                        <a:off x="7772158" y="6055164"/>
                        <a:ext cx="4252202" cy="60016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just"/>
                        <a:r>
                          <a:rPr lang="en-GB" sz="1100" dirty="0" smtClean="0"/>
                          <a:t>If treatment reduced/discontinued any changes made should be reviewed and consideration given to reverting to previous therapy or doses (discuss with diabetes team if unsure at any stage)</a:t>
                        </a:r>
                        <a:endParaRPr lang="en-GB" sz="1100" dirty="0"/>
                      </a:p>
                    </p:txBody>
                  </p:sp>
                  <p:sp>
                    <p:nvSpPr>
                      <p:cNvPr id="23" name="TextBox 22"/>
                      <p:cNvSpPr txBox="1"/>
                      <p:nvPr/>
                    </p:nvSpPr>
                    <p:spPr>
                      <a:xfrm>
                        <a:off x="6733817" y="2432527"/>
                        <a:ext cx="2516367" cy="46166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GB" sz="1200" dirty="0" smtClean="0"/>
                          <a:t>PWD already on SULPHONYLUREA </a:t>
                        </a:r>
                        <a:r>
                          <a:rPr lang="en-GB" sz="1200" dirty="0" err="1" smtClean="0"/>
                          <a:t>eg</a:t>
                        </a:r>
                        <a:endParaRPr lang="en-GB" sz="1200" dirty="0" smtClean="0"/>
                      </a:p>
                      <a:p>
                        <a:pPr marL="171450" indent="-171450">
                          <a:buFontTx/>
                          <a:buChar char="-"/>
                        </a:pPr>
                        <a:r>
                          <a:rPr lang="en-GB" sz="1200" dirty="0" smtClean="0"/>
                          <a:t>Gliclazide</a:t>
                        </a:r>
                      </a:p>
                    </p:txBody>
                  </p:sp>
                  <p:sp>
                    <p:nvSpPr>
                      <p:cNvPr id="24" name="TextBox 23"/>
                      <p:cNvSpPr txBox="1"/>
                      <p:nvPr/>
                    </p:nvSpPr>
                    <p:spPr>
                      <a:xfrm>
                        <a:off x="5947791" y="5379064"/>
                        <a:ext cx="1563918" cy="46166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Titrate morning dose up to max dose</a:t>
                        </a:r>
                        <a:endParaRPr lang="en-GB" sz="1200" dirty="0"/>
                      </a:p>
                    </p:txBody>
                  </p:sp>
                  <p:sp>
                    <p:nvSpPr>
                      <p:cNvPr id="25" name="TextBox 24"/>
                      <p:cNvSpPr txBox="1"/>
                      <p:nvPr/>
                    </p:nvSpPr>
                    <p:spPr>
                      <a:xfrm>
                        <a:off x="2829543" y="4532843"/>
                        <a:ext cx="2299011" cy="46166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If no hypo symptoms, commence gliclazide 40 mg morning</a:t>
                        </a:r>
                      </a:p>
                    </p:txBody>
                  </p:sp>
                  <p:cxnSp>
                    <p:nvCxnSpPr>
                      <p:cNvPr id="27" name="Straight Arrow Connector 26"/>
                      <p:cNvCxnSpPr>
                        <a:stCxn id="4" idx="2"/>
                        <a:endCxn id="5" idx="0"/>
                      </p:cNvCxnSpPr>
                      <p:nvPr/>
                    </p:nvCxnSpPr>
                    <p:spPr>
                      <a:xfrm flipH="1">
                        <a:off x="6063622" y="618967"/>
                        <a:ext cx="1" cy="219811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tx2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9" name="Straight Arrow Connector 28"/>
                      <p:cNvCxnSpPr>
                        <a:stCxn id="5" idx="2"/>
                        <a:endCxn id="8" idx="0"/>
                      </p:cNvCxnSpPr>
                      <p:nvPr/>
                    </p:nvCxnSpPr>
                    <p:spPr>
                      <a:xfrm>
                        <a:off x="6063622" y="1300443"/>
                        <a:ext cx="0" cy="338742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tx2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2" name="Straight Arrow Connector 31"/>
                      <p:cNvCxnSpPr>
                        <a:stCxn id="5" idx="2"/>
                        <a:endCxn id="50" idx="0"/>
                      </p:cNvCxnSpPr>
                      <p:nvPr/>
                    </p:nvCxnSpPr>
                    <p:spPr>
                      <a:xfrm flipH="1">
                        <a:off x="1108758" y="1300443"/>
                        <a:ext cx="4954864" cy="345053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tx2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" name="Straight Arrow Connector 33"/>
                      <p:cNvCxnSpPr>
                        <a:stCxn id="5" idx="2"/>
                        <a:endCxn id="9" idx="0"/>
                      </p:cNvCxnSpPr>
                      <p:nvPr/>
                    </p:nvCxnSpPr>
                    <p:spPr>
                      <a:xfrm>
                        <a:off x="6063622" y="1300443"/>
                        <a:ext cx="4880519" cy="342798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tx2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5" name="Straight Arrow Connector 44"/>
                      <p:cNvCxnSpPr>
                        <a:stCxn id="8" idx="2"/>
                        <a:endCxn id="56" idx="0"/>
                      </p:cNvCxnSpPr>
                      <p:nvPr/>
                    </p:nvCxnSpPr>
                    <p:spPr>
                      <a:xfrm flipH="1">
                        <a:off x="3979050" y="1916184"/>
                        <a:ext cx="2084572" cy="510879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4">
                            <a:lumMod val="75000"/>
                          </a:schemeClr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8" name="Straight Arrow Connector 47"/>
                      <p:cNvCxnSpPr>
                        <a:stCxn id="56" idx="2"/>
                        <a:endCxn id="25" idx="0"/>
                      </p:cNvCxnSpPr>
                      <p:nvPr/>
                    </p:nvCxnSpPr>
                    <p:spPr>
                      <a:xfrm flipH="1">
                        <a:off x="3979049" y="3812058"/>
                        <a:ext cx="1" cy="720785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4">
                            <a:lumMod val="75000"/>
                          </a:schemeClr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1" name="Straight Arrow Connector 50"/>
                      <p:cNvCxnSpPr>
                        <a:stCxn id="8" idx="2"/>
                        <a:endCxn id="23" idx="0"/>
                      </p:cNvCxnSpPr>
                      <p:nvPr/>
                    </p:nvCxnSpPr>
                    <p:spPr>
                      <a:xfrm>
                        <a:off x="6063622" y="1916184"/>
                        <a:ext cx="1928379" cy="516343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4">
                            <a:lumMod val="75000"/>
                          </a:schemeClr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4" name="Straight Arrow Connector 53"/>
                      <p:cNvCxnSpPr>
                        <a:stCxn id="23" idx="2"/>
                        <a:endCxn id="17" idx="0"/>
                      </p:cNvCxnSpPr>
                      <p:nvPr/>
                    </p:nvCxnSpPr>
                    <p:spPr>
                      <a:xfrm flipH="1">
                        <a:off x="7992000" y="2894192"/>
                        <a:ext cx="1" cy="957335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4">
                            <a:lumMod val="75000"/>
                          </a:schemeClr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7" name="Straight Arrow Connector 56"/>
                      <p:cNvCxnSpPr>
                        <a:stCxn id="17" idx="2"/>
                        <a:endCxn id="94" idx="0"/>
                      </p:cNvCxnSpPr>
                      <p:nvPr/>
                    </p:nvCxnSpPr>
                    <p:spPr>
                      <a:xfrm flipH="1">
                        <a:off x="6733101" y="4497858"/>
                        <a:ext cx="1258899" cy="299664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4">
                            <a:lumMod val="75000"/>
                          </a:schemeClr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0" name="Straight Arrow Connector 59"/>
                      <p:cNvCxnSpPr>
                        <a:stCxn id="9" idx="2"/>
                        <a:endCxn id="12" idx="0"/>
                      </p:cNvCxnSpPr>
                      <p:nvPr/>
                    </p:nvCxnSpPr>
                    <p:spPr>
                      <a:xfrm>
                        <a:off x="10944141" y="1920240"/>
                        <a:ext cx="0" cy="4566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C000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79" name="TextBox 78"/>
                      <p:cNvSpPr txBox="1"/>
                      <p:nvPr/>
                    </p:nvSpPr>
                    <p:spPr>
                      <a:xfrm>
                        <a:off x="8732727" y="64968"/>
                        <a:ext cx="1963848" cy="646331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2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If &gt;60 </a:t>
                        </a:r>
                        <a:r>
                          <a:rPr lang="en-GB" sz="1200" dirty="0" err="1" smtClean="0"/>
                          <a:t>mmol</a:t>
                        </a:r>
                        <a:r>
                          <a:rPr lang="en-GB" sz="1200" dirty="0" smtClean="0"/>
                          <a:t>/</a:t>
                        </a:r>
                        <a:r>
                          <a:rPr lang="en-GB" sz="1200" dirty="0" err="1" smtClean="0"/>
                          <a:t>mol</a:t>
                        </a:r>
                        <a:r>
                          <a:rPr lang="en-GB" sz="1200" dirty="0" smtClean="0"/>
                          <a:t> at baseline visit refer to usual diabetes care provider (DCP)</a:t>
                        </a:r>
                        <a:endParaRPr lang="en-GB" sz="1200" dirty="0"/>
                      </a:p>
                    </p:txBody>
                  </p:sp>
                  <p:cxnSp>
                    <p:nvCxnSpPr>
                      <p:cNvPr id="80" name="Straight Arrow Connector 79"/>
                      <p:cNvCxnSpPr>
                        <a:stCxn id="4" idx="3"/>
                        <a:endCxn id="79" idx="1"/>
                      </p:cNvCxnSpPr>
                      <p:nvPr/>
                    </p:nvCxnSpPr>
                    <p:spPr>
                      <a:xfrm flipV="1">
                        <a:off x="6922266" y="388134"/>
                        <a:ext cx="1810461" cy="1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tx2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50" name="TextBox 49"/>
                      <p:cNvSpPr txBox="1"/>
                      <p:nvPr/>
                    </p:nvSpPr>
                    <p:spPr>
                      <a:xfrm>
                        <a:off x="250114" y="1645496"/>
                        <a:ext cx="1717287" cy="276999"/>
                      </a:xfrm>
                      <a:prstGeom prst="rect">
                        <a:avLst/>
                      </a:prstGeom>
                      <a:solidFill>
                        <a:schemeClr val="accent6"/>
                      </a:solidFill>
                      <a:ln w="19050">
                        <a:solidFill>
                          <a:schemeClr val="tx2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b="1" dirty="0" smtClean="0"/>
                          <a:t>&lt;12 </a:t>
                        </a:r>
                        <a:r>
                          <a:rPr lang="en-GB" sz="1200" b="1" dirty="0" err="1" smtClean="0"/>
                          <a:t>mmol</a:t>
                        </a:r>
                        <a:r>
                          <a:rPr lang="en-GB" sz="1200" b="1" dirty="0" smtClean="0"/>
                          <a:t>/L</a:t>
                        </a:r>
                        <a:endParaRPr lang="en-GB" sz="1200" b="1" dirty="0"/>
                      </a:p>
                    </p:txBody>
                  </p:sp>
                  <p:sp>
                    <p:nvSpPr>
                      <p:cNvPr id="52" name="TextBox 51"/>
                      <p:cNvSpPr txBox="1"/>
                      <p:nvPr/>
                    </p:nvSpPr>
                    <p:spPr>
                      <a:xfrm>
                        <a:off x="105145" y="2725340"/>
                        <a:ext cx="2007224" cy="46166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6"/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Continue usual diabetic regime</a:t>
                        </a:r>
                      </a:p>
                    </p:txBody>
                  </p:sp>
                  <p:cxnSp>
                    <p:nvCxnSpPr>
                      <p:cNvPr id="53" name="Straight Arrow Connector 52"/>
                      <p:cNvCxnSpPr>
                        <a:stCxn id="50" idx="2"/>
                        <a:endCxn id="52" idx="0"/>
                      </p:cNvCxnSpPr>
                      <p:nvPr/>
                    </p:nvCxnSpPr>
                    <p:spPr>
                      <a:xfrm flipH="1">
                        <a:off x="1108757" y="1922495"/>
                        <a:ext cx="1" cy="802845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6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55" name="TextBox 54"/>
                      <p:cNvSpPr txBox="1"/>
                      <p:nvPr/>
                    </p:nvSpPr>
                    <p:spPr>
                      <a:xfrm>
                        <a:off x="7008840" y="1566554"/>
                        <a:ext cx="1526637" cy="46166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GB" sz="1200" dirty="0" smtClean="0"/>
                          <a:t>On 2 separate readings</a:t>
                        </a:r>
                      </a:p>
                    </p:txBody>
                  </p:sp>
                  <p:sp>
                    <p:nvSpPr>
                      <p:cNvPr id="56" name="TextBox 55"/>
                      <p:cNvSpPr txBox="1"/>
                      <p:nvPr/>
                    </p:nvSpPr>
                    <p:spPr>
                      <a:xfrm>
                        <a:off x="2464879" y="2427063"/>
                        <a:ext cx="3028341" cy="138499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GB" sz="1200" dirty="0" smtClean="0"/>
                          <a:t>PWD – diet controlled or on other NON SULPHONYLUREA treatments </a:t>
                        </a:r>
                        <a:r>
                          <a:rPr lang="en-GB" sz="1200" dirty="0" err="1" smtClean="0"/>
                          <a:t>eg</a:t>
                        </a:r>
                        <a:r>
                          <a:rPr lang="en-GB" sz="1200" dirty="0" smtClean="0"/>
                          <a:t>:</a:t>
                        </a:r>
                      </a:p>
                      <a:p>
                        <a:pPr marL="171450" indent="-171450">
                          <a:buFontTx/>
                          <a:buChar char="-"/>
                        </a:pPr>
                        <a:r>
                          <a:rPr lang="en-GB" sz="1200" dirty="0" smtClean="0"/>
                          <a:t>Metformin</a:t>
                        </a:r>
                      </a:p>
                      <a:p>
                        <a:pPr marL="171450" indent="-171450">
                          <a:buFontTx/>
                          <a:buChar char="-"/>
                        </a:pPr>
                        <a:r>
                          <a:rPr lang="en-GB" sz="1200" dirty="0" smtClean="0"/>
                          <a:t>Gliptins </a:t>
                        </a:r>
                        <a:r>
                          <a:rPr lang="en-GB" sz="1200" dirty="0" err="1" smtClean="0"/>
                          <a:t>eg</a:t>
                        </a:r>
                        <a:r>
                          <a:rPr lang="en-GB" sz="1200" dirty="0" smtClean="0"/>
                          <a:t> </a:t>
                        </a:r>
                        <a:r>
                          <a:rPr lang="en-GB" sz="1200" dirty="0" err="1"/>
                          <a:t>S</a:t>
                        </a:r>
                        <a:r>
                          <a:rPr lang="en-GB" sz="1200" dirty="0" err="1" smtClean="0"/>
                          <a:t>itagliptin</a:t>
                        </a:r>
                        <a:r>
                          <a:rPr lang="en-GB" sz="1200" dirty="0" smtClean="0"/>
                          <a:t>, </a:t>
                        </a:r>
                        <a:r>
                          <a:rPr lang="en-GB" sz="1200" dirty="0" err="1" smtClean="0"/>
                          <a:t>Linagliptin</a:t>
                        </a:r>
                        <a:endParaRPr lang="en-GB" sz="1200" dirty="0" smtClean="0"/>
                      </a:p>
                      <a:p>
                        <a:pPr marL="171450" indent="-171450">
                          <a:buFontTx/>
                          <a:buChar char="-"/>
                        </a:pPr>
                        <a:r>
                          <a:rPr lang="en-GB" sz="1200" dirty="0" err="1" smtClean="0"/>
                          <a:t>Flozins</a:t>
                        </a:r>
                        <a:r>
                          <a:rPr lang="en-GB" sz="1200" dirty="0" smtClean="0"/>
                          <a:t> </a:t>
                        </a:r>
                        <a:r>
                          <a:rPr lang="en-GB" sz="1200" dirty="0" err="1" smtClean="0"/>
                          <a:t>eg</a:t>
                        </a:r>
                        <a:r>
                          <a:rPr lang="en-GB" sz="1200" dirty="0" smtClean="0"/>
                          <a:t>. </a:t>
                        </a:r>
                        <a:r>
                          <a:rPr lang="en-GB" sz="1200" dirty="0" err="1" smtClean="0"/>
                          <a:t>Dapagliflozin</a:t>
                        </a:r>
                        <a:r>
                          <a:rPr lang="en-GB" sz="1200" dirty="0" smtClean="0"/>
                          <a:t>, </a:t>
                        </a:r>
                        <a:r>
                          <a:rPr lang="en-GB" sz="1200" dirty="0" err="1" smtClean="0"/>
                          <a:t>Canaglifozin</a:t>
                        </a:r>
                        <a:endParaRPr lang="en-GB" sz="1200" dirty="0" smtClean="0"/>
                      </a:p>
                      <a:p>
                        <a:pPr marL="171450" indent="-171450">
                          <a:buFontTx/>
                          <a:buChar char="-"/>
                        </a:pPr>
                        <a:r>
                          <a:rPr lang="en-GB" sz="1200" dirty="0" smtClean="0"/>
                          <a:t>Pioglitazone</a:t>
                        </a:r>
                      </a:p>
                      <a:p>
                        <a:pPr marL="171450" indent="-171450">
                          <a:buFontTx/>
                          <a:buChar char="-"/>
                        </a:pPr>
                        <a:r>
                          <a:rPr lang="en-GB" sz="1200" dirty="0" smtClean="0"/>
                          <a:t>Non-insulin </a:t>
                        </a:r>
                        <a:r>
                          <a:rPr lang="en-GB" sz="1200" dirty="0" err="1" smtClean="0"/>
                          <a:t>injectables</a:t>
                        </a:r>
                        <a:r>
                          <a:rPr lang="en-GB" sz="1200" dirty="0" smtClean="0"/>
                          <a:t> (</a:t>
                        </a:r>
                        <a:r>
                          <a:rPr lang="en-GB" sz="1200" dirty="0" err="1" smtClean="0"/>
                          <a:t>eg</a:t>
                        </a:r>
                        <a:r>
                          <a:rPr lang="en-GB" sz="1200" dirty="0" smtClean="0"/>
                          <a:t>. </a:t>
                        </a:r>
                        <a:r>
                          <a:rPr lang="en-GB" sz="1200" dirty="0" err="1" smtClean="0"/>
                          <a:t>Victoza</a:t>
                        </a:r>
                        <a:r>
                          <a:rPr lang="en-GB" sz="1200" dirty="0" smtClean="0"/>
                          <a:t>, </a:t>
                        </a:r>
                        <a:r>
                          <a:rPr lang="en-GB" sz="1200" dirty="0" err="1" smtClean="0"/>
                          <a:t>Byetta</a:t>
                        </a:r>
                        <a:r>
                          <a:rPr lang="en-GB" sz="1200" dirty="0" smtClean="0"/>
                          <a:t>)</a:t>
                        </a:r>
                      </a:p>
                    </p:txBody>
                  </p:sp>
                  <p:sp>
                    <p:nvSpPr>
                      <p:cNvPr id="58" name="TextBox 57"/>
                      <p:cNvSpPr txBox="1"/>
                      <p:nvPr/>
                    </p:nvSpPr>
                    <p:spPr>
                      <a:xfrm>
                        <a:off x="8208666" y="5380949"/>
                        <a:ext cx="1629508" cy="46166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Contact usual diabetes care provider</a:t>
                        </a:r>
                        <a:endParaRPr lang="en-GB" sz="1200" dirty="0"/>
                      </a:p>
                    </p:txBody>
                  </p:sp>
                  <p:sp>
                    <p:nvSpPr>
                      <p:cNvPr id="63" name="TextBox 62"/>
                      <p:cNvSpPr txBox="1"/>
                      <p:nvPr/>
                    </p:nvSpPr>
                    <p:spPr>
                      <a:xfrm>
                        <a:off x="5833276" y="6090604"/>
                        <a:ext cx="1788986" cy="46166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If CBG remains ≥12 </a:t>
                        </a:r>
                        <a:r>
                          <a:rPr lang="en-GB" sz="1200" dirty="0"/>
                          <a:t>c</a:t>
                        </a:r>
                        <a:r>
                          <a:rPr lang="en-GB" sz="1200" dirty="0" smtClean="0"/>
                          <a:t>ontact usual DCP </a:t>
                        </a:r>
                        <a:r>
                          <a:rPr lang="en-GB" sz="1200" dirty="0"/>
                          <a:t>¥</a:t>
                        </a:r>
                      </a:p>
                    </p:txBody>
                  </p:sp>
                  <p:sp>
                    <p:nvSpPr>
                      <p:cNvPr id="73" name="TextBox 72"/>
                      <p:cNvSpPr txBox="1"/>
                      <p:nvPr/>
                    </p:nvSpPr>
                    <p:spPr>
                      <a:xfrm>
                        <a:off x="7116458" y="4763162"/>
                        <a:ext cx="1578578" cy="461665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i="1" dirty="0" smtClean="0"/>
                          <a:t>Aim CBG 6-15 </a:t>
                        </a:r>
                        <a:r>
                          <a:rPr lang="en-GB" sz="1200" i="1" dirty="0" err="1" smtClean="0"/>
                          <a:t>mmol</a:t>
                        </a:r>
                        <a:r>
                          <a:rPr lang="en-GB" sz="1200" i="1" dirty="0" smtClean="0"/>
                          <a:t>/L  pre-evening meal</a:t>
                        </a:r>
                      </a:p>
                    </p:txBody>
                  </p:sp>
                  <p:cxnSp>
                    <p:nvCxnSpPr>
                      <p:cNvPr id="81" name="Straight Arrow Connector 80"/>
                      <p:cNvCxnSpPr>
                        <a:stCxn id="25" idx="2"/>
                        <a:endCxn id="11" idx="0"/>
                      </p:cNvCxnSpPr>
                      <p:nvPr/>
                    </p:nvCxnSpPr>
                    <p:spPr>
                      <a:xfrm>
                        <a:off x="3979049" y="4994508"/>
                        <a:ext cx="627" cy="771211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4">
                            <a:lumMod val="75000"/>
                          </a:schemeClr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94" name="TextBox 93"/>
                      <p:cNvSpPr txBox="1"/>
                      <p:nvPr/>
                    </p:nvSpPr>
                    <p:spPr>
                      <a:xfrm>
                        <a:off x="6509206" y="4797522"/>
                        <a:ext cx="447790" cy="276999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No</a:t>
                        </a:r>
                        <a:endParaRPr lang="en-GB" sz="1200" dirty="0"/>
                      </a:p>
                    </p:txBody>
                  </p:sp>
                  <p:sp>
                    <p:nvSpPr>
                      <p:cNvPr id="95" name="TextBox 94"/>
                      <p:cNvSpPr txBox="1"/>
                      <p:nvPr/>
                    </p:nvSpPr>
                    <p:spPr>
                      <a:xfrm>
                        <a:off x="8796346" y="4795476"/>
                        <a:ext cx="447790" cy="276999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200" dirty="0" smtClean="0"/>
                          <a:t>Yes</a:t>
                        </a:r>
                        <a:endParaRPr lang="en-GB" sz="1200" dirty="0"/>
                      </a:p>
                    </p:txBody>
                  </p:sp>
                  <p:cxnSp>
                    <p:nvCxnSpPr>
                      <p:cNvPr id="98" name="Straight Arrow Connector 97"/>
                      <p:cNvCxnSpPr>
                        <a:stCxn id="17" idx="2"/>
                        <a:endCxn id="95" idx="0"/>
                      </p:cNvCxnSpPr>
                      <p:nvPr/>
                    </p:nvCxnSpPr>
                    <p:spPr>
                      <a:xfrm>
                        <a:off x="7992000" y="4497858"/>
                        <a:ext cx="1028241" cy="297618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4">
                            <a:lumMod val="75000"/>
                          </a:schemeClr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21" name="Straight Arrow Connector 120"/>
                      <p:cNvCxnSpPr>
                        <a:stCxn id="95" idx="2"/>
                        <a:endCxn id="58" idx="0"/>
                      </p:cNvCxnSpPr>
                      <p:nvPr/>
                    </p:nvCxnSpPr>
                    <p:spPr>
                      <a:xfrm>
                        <a:off x="9020241" y="5072475"/>
                        <a:ext cx="3179" cy="308474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4">
                            <a:lumMod val="75000"/>
                          </a:schemeClr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28" name="Straight Arrow Connector 127"/>
                      <p:cNvCxnSpPr>
                        <a:stCxn id="94" idx="2"/>
                        <a:endCxn id="24" idx="0"/>
                      </p:cNvCxnSpPr>
                      <p:nvPr/>
                    </p:nvCxnSpPr>
                    <p:spPr>
                      <a:xfrm flipH="1">
                        <a:off x="6729750" y="5074521"/>
                        <a:ext cx="3351" cy="304543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4">
                            <a:lumMod val="75000"/>
                          </a:schemeClr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29" name="Straight Arrow Connector 128"/>
                      <p:cNvCxnSpPr>
                        <a:stCxn id="24" idx="2"/>
                        <a:endCxn id="63" idx="0"/>
                      </p:cNvCxnSpPr>
                      <p:nvPr/>
                    </p:nvCxnSpPr>
                    <p:spPr>
                      <a:xfrm flipH="1">
                        <a:off x="6727769" y="5840729"/>
                        <a:ext cx="1981" cy="249875"/>
                      </a:xfrm>
                      <a:prstGeom prst="straightConnector1">
                        <a:avLst/>
                      </a:prstGeom>
                      <a:ln w="28575">
                        <a:solidFill>
                          <a:schemeClr val="accent4">
                            <a:lumMod val="75000"/>
                          </a:schemeClr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59" name="TextBox 58"/>
                    <p:cNvSpPr txBox="1"/>
                    <p:nvPr/>
                  </p:nvSpPr>
                  <p:spPr>
                    <a:xfrm>
                      <a:off x="7581229" y="843105"/>
                      <a:ext cx="1726057" cy="430887"/>
                    </a:xfrm>
                    <a:prstGeom prst="rect">
                      <a:avLst/>
                    </a:prstGeom>
                    <a:noFill/>
                    <a:ln w="19050">
                      <a:noFill/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GB" sz="1100" dirty="0" smtClean="0"/>
                        <a:t>Ensure patient has a glucometer &amp; testing strips</a:t>
                      </a:r>
                      <a:endParaRPr lang="en-GB" sz="1100" dirty="0"/>
                    </a:p>
                  </p:txBody>
                </p:sp>
              </p:grpSp>
              <p:sp>
                <p:nvSpPr>
                  <p:cNvPr id="64" name="TextBox 63"/>
                  <p:cNvSpPr txBox="1"/>
                  <p:nvPr/>
                </p:nvSpPr>
                <p:spPr>
                  <a:xfrm>
                    <a:off x="7519545" y="2908454"/>
                    <a:ext cx="2473024" cy="461665"/>
                  </a:xfrm>
                  <a:prstGeom prst="rect">
                    <a:avLst/>
                  </a:prstGeom>
                  <a:noFill/>
                  <a:ln w="19050"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lvl="1"/>
                    <a:r>
                      <a:rPr lang="en-GB" sz="1200" dirty="0"/>
                      <a:t>(IR max dose </a:t>
                    </a:r>
                    <a:r>
                      <a:rPr lang="en-GB" sz="1200" dirty="0" smtClean="0"/>
                      <a:t>320 mg/day</a:t>
                    </a:r>
                    <a:r>
                      <a:rPr lang="en-GB" sz="1200" dirty="0"/>
                      <a:t>)</a:t>
                    </a:r>
                  </a:p>
                  <a:p>
                    <a:pPr lvl="1"/>
                    <a:r>
                      <a:rPr lang="en-GB" sz="1200" dirty="0"/>
                      <a:t>(MR max dose </a:t>
                    </a:r>
                    <a:r>
                      <a:rPr lang="en-GB" sz="1200" dirty="0" smtClean="0"/>
                      <a:t>120 mg/day</a:t>
                    </a:r>
                    <a:r>
                      <a:rPr lang="en-GB" sz="1200" dirty="0"/>
                      <a:t>)</a:t>
                    </a:r>
                  </a:p>
                </p:txBody>
              </p:sp>
            </p:grpSp>
            <p:sp>
              <p:nvSpPr>
                <p:cNvPr id="49" name="TextBox 48"/>
                <p:cNvSpPr txBox="1"/>
                <p:nvPr/>
              </p:nvSpPr>
              <p:spPr>
                <a:xfrm>
                  <a:off x="401773" y="860665"/>
                  <a:ext cx="1413968" cy="646331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b="1" dirty="0" smtClean="0"/>
                    <a:t>Check plasma glucose at each treatment visit</a:t>
                  </a:r>
                </a:p>
              </p:txBody>
            </p:sp>
          </p:grpSp>
          <p:sp>
            <p:nvSpPr>
              <p:cNvPr id="61" name="TextBox 60"/>
              <p:cNvSpPr txBox="1"/>
              <p:nvPr/>
            </p:nvSpPr>
            <p:spPr>
              <a:xfrm>
                <a:off x="9992568" y="3826751"/>
                <a:ext cx="1903144" cy="461665"/>
              </a:xfrm>
              <a:prstGeom prst="rect">
                <a:avLst/>
              </a:prstGeom>
              <a:noFill/>
              <a:ln w="19050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/>
                  <a:t>U</a:t>
                </a:r>
                <a:r>
                  <a:rPr lang="en-GB" sz="1200" dirty="0" smtClean="0"/>
                  <a:t>rgently </a:t>
                </a:r>
                <a:r>
                  <a:rPr lang="en-GB" sz="1200" dirty="0"/>
                  <a:t>refer and contact diabetes team</a:t>
                </a:r>
              </a:p>
            </p:txBody>
          </p:sp>
          <p:cxnSp>
            <p:nvCxnSpPr>
              <p:cNvPr id="62" name="Straight Arrow Connector 61"/>
              <p:cNvCxnSpPr>
                <a:stCxn id="12" idx="2"/>
                <a:endCxn id="61" idx="0"/>
              </p:cNvCxnSpPr>
              <p:nvPr/>
            </p:nvCxnSpPr>
            <p:spPr>
              <a:xfrm flipH="1">
                <a:off x="10944140" y="2838537"/>
                <a:ext cx="1" cy="988214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Rectangle 6"/>
            <p:cNvSpPr/>
            <p:nvPr/>
          </p:nvSpPr>
          <p:spPr>
            <a:xfrm>
              <a:off x="137802" y="5651641"/>
              <a:ext cx="2773217" cy="9387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100" dirty="0" smtClean="0"/>
                <a:t>PWD </a:t>
              </a:r>
              <a:r>
                <a:rPr lang="en-GB" sz="1100" dirty="0"/>
                <a:t>= Person with </a:t>
              </a:r>
              <a:r>
                <a:rPr lang="en-GB" sz="1100" dirty="0" smtClean="0"/>
                <a:t>diabetes</a:t>
              </a:r>
            </a:p>
            <a:p>
              <a:r>
                <a:rPr lang="en-GB" sz="1100" dirty="0" smtClean="0"/>
                <a:t>IR = Immediate Release</a:t>
              </a:r>
            </a:p>
            <a:p>
              <a:r>
                <a:rPr lang="en-GB" sz="1100" dirty="0" smtClean="0"/>
                <a:t>MR = Modified Release</a:t>
              </a:r>
            </a:p>
            <a:p>
              <a:r>
                <a:rPr lang="en-GB" sz="1100" dirty="0"/>
                <a:t>¥ See JBDS steroid guidelines appendix 2 [64]</a:t>
              </a:r>
            </a:p>
            <a:p>
              <a:r>
                <a:rPr lang="en-GB" sz="1100" dirty="0" smtClean="0"/>
                <a:t>*See </a:t>
              </a:r>
              <a:r>
                <a:rPr lang="en-GB" sz="1100" dirty="0"/>
                <a:t>JBDS DKA/HHS </a:t>
              </a:r>
              <a:r>
                <a:rPr lang="en-GB" sz="1100" dirty="0" smtClean="0"/>
                <a:t>guidelines [73</a:t>
              </a:r>
              <a:r>
                <a:rPr lang="en-GB" sz="1100" dirty="0"/>
                <a:t>, 76</a:t>
              </a:r>
              <a:r>
                <a:rPr lang="en-GB" sz="1100" dirty="0" smtClean="0"/>
                <a:t>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7563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167278" y="254896"/>
            <a:ext cx="9793600" cy="6122686"/>
            <a:chOff x="1154215" y="281021"/>
            <a:chExt cx="9793600" cy="6122686"/>
          </a:xfrm>
        </p:grpSpPr>
        <p:grpSp>
          <p:nvGrpSpPr>
            <p:cNvPr id="3" name="Group 2"/>
            <p:cNvGrpSpPr/>
            <p:nvPr/>
          </p:nvGrpSpPr>
          <p:grpSpPr>
            <a:xfrm>
              <a:off x="1154215" y="281021"/>
              <a:ext cx="9793600" cy="6122686"/>
              <a:chOff x="1154215" y="281021"/>
              <a:chExt cx="9793600" cy="6122686"/>
            </a:xfrm>
          </p:grpSpPr>
          <p:grpSp>
            <p:nvGrpSpPr>
              <p:cNvPr id="139" name="Group 138"/>
              <p:cNvGrpSpPr/>
              <p:nvPr/>
            </p:nvGrpSpPr>
            <p:grpSpPr>
              <a:xfrm>
                <a:off x="1270103" y="281021"/>
                <a:ext cx="9677712" cy="5468325"/>
                <a:chOff x="1270103" y="281021"/>
                <a:chExt cx="9677712" cy="5468325"/>
              </a:xfrm>
            </p:grpSpPr>
            <p:sp>
              <p:nvSpPr>
                <p:cNvPr id="4" name="TextBox 3"/>
                <p:cNvSpPr txBox="1"/>
                <p:nvPr/>
              </p:nvSpPr>
              <p:spPr>
                <a:xfrm>
                  <a:off x="5202616" y="373355"/>
                  <a:ext cx="1717287" cy="46166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2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dirty="0" smtClean="0"/>
                    <a:t>Check </a:t>
                  </a:r>
                  <a:r>
                    <a:rPr lang="en-GB" sz="1200" b="1" dirty="0" smtClean="0"/>
                    <a:t>HbA1c</a:t>
                  </a:r>
                  <a:r>
                    <a:rPr lang="en-GB" sz="1200" dirty="0" smtClean="0"/>
                    <a:t> at baseline for all cancer patients </a:t>
                  </a:r>
                  <a:endParaRPr lang="en-GB" sz="1200" dirty="0"/>
                </a:p>
              </p:txBody>
            </p:sp>
            <p:sp>
              <p:nvSpPr>
                <p:cNvPr id="5" name="TextBox 4"/>
                <p:cNvSpPr txBox="1"/>
                <p:nvPr/>
              </p:nvSpPr>
              <p:spPr>
                <a:xfrm>
                  <a:off x="4543338" y="1273602"/>
                  <a:ext cx="3040565" cy="461665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dirty="0" smtClean="0"/>
                    <a:t>Check </a:t>
                  </a:r>
                  <a:r>
                    <a:rPr lang="en-GB" sz="1200" b="1" dirty="0" smtClean="0"/>
                    <a:t>random venous plasma glucose </a:t>
                  </a:r>
                  <a:r>
                    <a:rPr lang="en-GB" sz="1200" dirty="0" smtClean="0"/>
                    <a:t>prior to commencing anti-cancer therapy / steroids</a:t>
                  </a:r>
                  <a:endParaRPr lang="en-GB" sz="1200" dirty="0"/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5112050" y="1920625"/>
                  <a:ext cx="1903144" cy="27699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9050">
                  <a:solidFill>
                    <a:schemeClr val="tx2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b="1" dirty="0"/>
                    <a:t>≥</a:t>
                  </a:r>
                  <a:r>
                    <a:rPr lang="en-GB" sz="1200" b="1" dirty="0" smtClean="0"/>
                    <a:t>12 </a:t>
                  </a:r>
                  <a:r>
                    <a:rPr lang="en-GB" sz="1200" b="1" dirty="0" err="1" smtClean="0"/>
                    <a:t>mmol</a:t>
                  </a:r>
                  <a:r>
                    <a:rPr lang="en-GB" sz="1200" b="1" dirty="0" smtClean="0"/>
                    <a:t>/L</a:t>
                  </a:r>
                  <a:endParaRPr lang="en-GB" sz="1200" b="1" dirty="0"/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5038763" y="5318459"/>
                  <a:ext cx="5905211" cy="430887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100" dirty="0" smtClean="0"/>
                    <a:t>If treatment reduced/discontinued any changes made should be reviewed and consideration given to reverting to previous therapy or doses (discuss with diabetes team if unsure at any stage)</a:t>
                  </a:r>
                  <a:endParaRPr lang="en-GB" sz="1100" dirty="0"/>
                </a:p>
              </p:txBody>
            </p:sp>
            <p:cxnSp>
              <p:nvCxnSpPr>
                <p:cNvPr id="27" name="Straight Arrow Connector 26"/>
                <p:cNvCxnSpPr>
                  <a:stCxn id="4" idx="2"/>
                  <a:endCxn id="5" idx="0"/>
                </p:cNvCxnSpPr>
                <p:nvPr/>
              </p:nvCxnSpPr>
              <p:spPr>
                <a:xfrm>
                  <a:off x="6061260" y="835020"/>
                  <a:ext cx="2361" cy="438582"/>
                </a:xfrm>
                <a:prstGeom prst="straightConnector1">
                  <a:avLst/>
                </a:prstGeom>
                <a:ln w="28575">
                  <a:solidFill>
                    <a:schemeClr val="tx2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Arrow Connector 28"/>
                <p:cNvCxnSpPr>
                  <a:stCxn id="5" idx="2"/>
                  <a:endCxn id="8" idx="0"/>
                </p:cNvCxnSpPr>
                <p:nvPr/>
              </p:nvCxnSpPr>
              <p:spPr>
                <a:xfrm>
                  <a:off x="6063621" y="1735267"/>
                  <a:ext cx="1" cy="185358"/>
                </a:xfrm>
                <a:prstGeom prst="straightConnector1">
                  <a:avLst/>
                </a:prstGeom>
                <a:ln w="28575">
                  <a:solidFill>
                    <a:schemeClr val="tx2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Arrow Connector 44"/>
                <p:cNvCxnSpPr>
                  <a:stCxn id="8" idx="2"/>
                  <a:endCxn id="56" idx="0"/>
                </p:cNvCxnSpPr>
                <p:nvPr/>
              </p:nvCxnSpPr>
              <p:spPr>
                <a:xfrm flipH="1">
                  <a:off x="2286272" y="2197624"/>
                  <a:ext cx="3777350" cy="511091"/>
                </a:xfrm>
                <a:prstGeom prst="straightConnector1">
                  <a:avLst/>
                </a:prstGeom>
                <a:ln w="28575">
                  <a:solidFill>
                    <a:schemeClr val="accent4">
                      <a:lumMod val="75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Arrow Connector 47"/>
                <p:cNvCxnSpPr>
                  <a:stCxn id="66" idx="2"/>
                  <a:endCxn id="67" idx="0"/>
                </p:cNvCxnSpPr>
                <p:nvPr/>
              </p:nvCxnSpPr>
              <p:spPr>
                <a:xfrm>
                  <a:off x="6061259" y="3976014"/>
                  <a:ext cx="2" cy="327927"/>
                </a:xfrm>
                <a:prstGeom prst="straightConnector1">
                  <a:avLst/>
                </a:prstGeom>
                <a:ln w="28575">
                  <a:solidFill>
                    <a:schemeClr val="accent4">
                      <a:lumMod val="75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Arrow Connector 50"/>
                <p:cNvCxnSpPr>
                  <a:stCxn id="8" idx="2"/>
                  <a:endCxn id="47" idx="0"/>
                </p:cNvCxnSpPr>
                <p:nvPr/>
              </p:nvCxnSpPr>
              <p:spPr>
                <a:xfrm>
                  <a:off x="6063622" y="2197624"/>
                  <a:ext cx="3855495" cy="511091"/>
                </a:xfrm>
                <a:prstGeom prst="straightConnector1">
                  <a:avLst/>
                </a:prstGeom>
                <a:ln w="28575">
                  <a:solidFill>
                    <a:schemeClr val="accent4">
                      <a:lumMod val="75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Arrow Connector 53"/>
                <p:cNvCxnSpPr>
                  <a:stCxn id="47" idx="2"/>
                  <a:endCxn id="108" idx="0"/>
                </p:cNvCxnSpPr>
                <p:nvPr/>
              </p:nvCxnSpPr>
              <p:spPr>
                <a:xfrm flipH="1">
                  <a:off x="9919116" y="3170380"/>
                  <a:ext cx="1" cy="343969"/>
                </a:xfrm>
                <a:prstGeom prst="straightConnector1">
                  <a:avLst/>
                </a:prstGeom>
                <a:ln w="28575">
                  <a:solidFill>
                    <a:schemeClr val="accent4">
                      <a:lumMod val="75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9" name="TextBox 78"/>
                <p:cNvSpPr txBox="1"/>
                <p:nvPr/>
              </p:nvSpPr>
              <p:spPr>
                <a:xfrm>
                  <a:off x="8730364" y="281021"/>
                  <a:ext cx="1982165" cy="646331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dirty="0" smtClean="0"/>
                    <a:t>If &gt;60 </a:t>
                  </a:r>
                  <a:r>
                    <a:rPr lang="en-GB" sz="1200" dirty="0" err="1" smtClean="0"/>
                    <a:t>mmol</a:t>
                  </a:r>
                  <a:r>
                    <a:rPr lang="en-GB" sz="1200" dirty="0" smtClean="0"/>
                    <a:t>/</a:t>
                  </a:r>
                  <a:r>
                    <a:rPr lang="en-GB" sz="1200" dirty="0" err="1" smtClean="0"/>
                    <a:t>mol</a:t>
                  </a:r>
                  <a:r>
                    <a:rPr lang="en-GB" sz="1200" dirty="0" smtClean="0"/>
                    <a:t> at baseline visit, refer to usual diabetes care provider (DCP)</a:t>
                  </a:r>
                  <a:endParaRPr lang="en-GB" sz="1200" dirty="0"/>
                </a:p>
              </p:txBody>
            </p:sp>
            <p:cxnSp>
              <p:nvCxnSpPr>
                <p:cNvPr id="80" name="Straight Arrow Connector 79"/>
                <p:cNvCxnSpPr>
                  <a:stCxn id="4" idx="3"/>
                  <a:endCxn id="79" idx="1"/>
                </p:cNvCxnSpPr>
                <p:nvPr/>
              </p:nvCxnSpPr>
              <p:spPr>
                <a:xfrm flipV="1">
                  <a:off x="6919903" y="604187"/>
                  <a:ext cx="1810461" cy="1"/>
                </a:xfrm>
                <a:prstGeom prst="straightConnector1">
                  <a:avLst/>
                </a:prstGeom>
                <a:ln w="28575">
                  <a:solidFill>
                    <a:schemeClr val="tx2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5" name="TextBox 54"/>
                <p:cNvSpPr txBox="1"/>
                <p:nvPr/>
              </p:nvSpPr>
              <p:spPr>
                <a:xfrm>
                  <a:off x="4045586" y="1827946"/>
                  <a:ext cx="1094720" cy="461665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dirty="0" smtClean="0"/>
                    <a:t>On 2 separate readings</a:t>
                  </a:r>
                </a:p>
              </p:txBody>
            </p:sp>
            <p:sp>
              <p:nvSpPr>
                <p:cNvPr id="56" name="TextBox 55"/>
                <p:cNvSpPr txBox="1"/>
                <p:nvPr/>
              </p:nvSpPr>
              <p:spPr>
                <a:xfrm>
                  <a:off x="1466880" y="2708715"/>
                  <a:ext cx="1638784" cy="646331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dirty="0" smtClean="0"/>
                    <a:t>If on once daily insulin*</a:t>
                  </a:r>
                </a:p>
                <a:p>
                  <a:pPr algn="ctr"/>
                  <a:r>
                    <a:rPr lang="en-GB" sz="1200" dirty="0" smtClean="0"/>
                    <a:t>e.g. </a:t>
                  </a:r>
                  <a:r>
                    <a:rPr lang="en-GB" sz="1200" dirty="0" err="1"/>
                    <a:t>Insulatard</a:t>
                  </a:r>
                  <a:r>
                    <a:rPr lang="en-GB" sz="1200" dirty="0"/>
                    <a:t>, </a:t>
                  </a:r>
                  <a:r>
                    <a:rPr lang="en-GB" sz="1200" dirty="0" err="1"/>
                    <a:t>Humulin</a:t>
                  </a:r>
                  <a:r>
                    <a:rPr lang="en-GB" sz="1200" dirty="0"/>
                    <a:t> I or </a:t>
                  </a:r>
                  <a:r>
                    <a:rPr lang="en-GB" sz="1200" dirty="0" smtClean="0"/>
                    <a:t>Lantus</a:t>
                  </a:r>
                  <a:endParaRPr lang="en-GB" sz="1200" dirty="0"/>
                </a:p>
              </p:txBody>
            </p:sp>
            <p:cxnSp>
              <p:nvCxnSpPr>
                <p:cNvPr id="81" name="Straight Arrow Connector 80"/>
                <p:cNvCxnSpPr>
                  <a:stCxn id="46" idx="2"/>
                  <a:endCxn id="66" idx="0"/>
                </p:cNvCxnSpPr>
                <p:nvPr/>
              </p:nvCxnSpPr>
              <p:spPr>
                <a:xfrm flipH="1">
                  <a:off x="6061259" y="3170380"/>
                  <a:ext cx="4" cy="343969"/>
                </a:xfrm>
                <a:prstGeom prst="straightConnector1">
                  <a:avLst/>
                </a:prstGeom>
                <a:ln w="28575">
                  <a:solidFill>
                    <a:schemeClr val="accent4">
                      <a:lumMod val="75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Arrow Connector 127"/>
                <p:cNvCxnSpPr>
                  <a:stCxn id="8" idx="2"/>
                  <a:endCxn id="46" idx="0"/>
                </p:cNvCxnSpPr>
                <p:nvPr/>
              </p:nvCxnSpPr>
              <p:spPr>
                <a:xfrm flipH="1">
                  <a:off x="6061263" y="2197624"/>
                  <a:ext cx="2359" cy="511091"/>
                </a:xfrm>
                <a:prstGeom prst="straightConnector1">
                  <a:avLst/>
                </a:prstGeom>
                <a:ln w="28575">
                  <a:solidFill>
                    <a:schemeClr val="accent4">
                      <a:lumMod val="75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Arrow Connector 143"/>
                <p:cNvCxnSpPr>
                  <a:stCxn id="56" idx="2"/>
                  <a:endCxn id="93" idx="0"/>
                </p:cNvCxnSpPr>
                <p:nvPr/>
              </p:nvCxnSpPr>
              <p:spPr>
                <a:xfrm>
                  <a:off x="2286272" y="3355046"/>
                  <a:ext cx="1" cy="321192"/>
                </a:xfrm>
                <a:prstGeom prst="straightConnector1">
                  <a:avLst/>
                </a:prstGeom>
                <a:ln w="28575">
                  <a:solidFill>
                    <a:schemeClr val="accent4">
                      <a:lumMod val="75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" name="TextBox 1"/>
                <p:cNvSpPr txBox="1"/>
                <p:nvPr/>
              </p:nvSpPr>
              <p:spPr>
                <a:xfrm>
                  <a:off x="6008812" y="922474"/>
                  <a:ext cx="3150181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200" dirty="0" smtClean="0"/>
                    <a:t>Advise patients to monitor/record CBGs QDS</a:t>
                  </a:r>
                  <a:endParaRPr lang="en-GB" sz="1200" dirty="0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5355948" y="2708715"/>
                  <a:ext cx="1410629" cy="461665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dirty="0" smtClean="0"/>
                    <a:t>If on twice daily insulin</a:t>
                  </a:r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9213802" y="2708715"/>
                  <a:ext cx="1410629" cy="461665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dirty="0" smtClean="0"/>
                    <a:t>If on basal bolus insulin</a:t>
                  </a:r>
                </a:p>
              </p:txBody>
            </p:sp>
            <p:sp>
              <p:nvSpPr>
                <p:cNvPr id="65" name="TextBox 64"/>
                <p:cNvSpPr txBox="1"/>
                <p:nvPr/>
              </p:nvSpPr>
              <p:spPr>
                <a:xfrm>
                  <a:off x="1270103" y="4459095"/>
                  <a:ext cx="2032337" cy="646331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i="1" dirty="0" smtClean="0"/>
                    <a:t>If unable to contact DM team:</a:t>
                  </a:r>
                </a:p>
                <a:p>
                  <a:pPr algn="ctr"/>
                  <a:r>
                    <a:rPr lang="en-GB" sz="1200" dirty="0" smtClean="0"/>
                    <a:t>Titrate by 10-20% according to pre evening meal CBG </a:t>
                  </a:r>
                  <a:r>
                    <a:rPr lang="en-GB" sz="1050" dirty="0" smtClean="0"/>
                    <a:t>¥</a:t>
                  </a:r>
                </a:p>
              </p:txBody>
            </p:sp>
            <p:sp>
              <p:nvSpPr>
                <p:cNvPr id="66" name="TextBox 65"/>
                <p:cNvSpPr txBox="1"/>
                <p:nvPr/>
              </p:nvSpPr>
              <p:spPr>
                <a:xfrm>
                  <a:off x="5420829" y="3514349"/>
                  <a:ext cx="1280859" cy="461665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dirty="0" smtClean="0"/>
                    <a:t>Contact diabetes </a:t>
                  </a:r>
                  <a:r>
                    <a:rPr lang="en-GB" sz="1200" dirty="0"/>
                    <a:t>t</a:t>
                  </a:r>
                  <a:r>
                    <a:rPr lang="en-GB" sz="1200" dirty="0" smtClean="0"/>
                    <a:t>eam</a:t>
                  </a:r>
                  <a:endParaRPr lang="en-GB" sz="1200" dirty="0"/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5034932" y="4303941"/>
                  <a:ext cx="2052657" cy="830997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i="1" dirty="0" smtClean="0"/>
                    <a:t>If unable to contact DM team:</a:t>
                  </a:r>
                </a:p>
                <a:p>
                  <a:pPr algn="ctr"/>
                  <a:r>
                    <a:rPr lang="en-GB" sz="1200" dirty="0" smtClean="0"/>
                    <a:t>Morning dose will need to increase 10-20% according to pre-evening meal CBG </a:t>
                  </a:r>
                  <a:r>
                    <a:rPr lang="en-GB" sz="1200" dirty="0"/>
                    <a:t>¥</a:t>
                  </a:r>
                  <a:endParaRPr lang="en-GB" sz="1200" dirty="0" smtClean="0"/>
                </a:p>
              </p:txBody>
            </p:sp>
            <p:sp>
              <p:nvSpPr>
                <p:cNvPr id="68" name="TextBox 67"/>
                <p:cNvSpPr txBox="1"/>
                <p:nvPr/>
              </p:nvSpPr>
              <p:spPr>
                <a:xfrm>
                  <a:off x="8890415" y="4303940"/>
                  <a:ext cx="2057400" cy="830997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i="1" dirty="0" smtClean="0"/>
                    <a:t>If unable to contact DM team:</a:t>
                  </a:r>
                </a:p>
                <a:p>
                  <a:pPr algn="ctr"/>
                  <a:r>
                    <a:rPr lang="en-GB" sz="1200" dirty="0" smtClean="0"/>
                    <a:t>Increase short/fast acting insulin by 10-20% until glycaemic target reached ¥</a:t>
                  </a:r>
                </a:p>
              </p:txBody>
            </p:sp>
            <p:cxnSp>
              <p:nvCxnSpPr>
                <p:cNvPr id="86" name="Straight Arrow Connector 85"/>
                <p:cNvCxnSpPr>
                  <a:stCxn id="93" idx="2"/>
                  <a:endCxn id="65" idx="0"/>
                </p:cNvCxnSpPr>
                <p:nvPr/>
              </p:nvCxnSpPr>
              <p:spPr>
                <a:xfrm flipH="1">
                  <a:off x="2286272" y="4137903"/>
                  <a:ext cx="1" cy="321192"/>
                </a:xfrm>
                <a:prstGeom prst="straightConnector1">
                  <a:avLst/>
                </a:prstGeom>
                <a:ln w="28575">
                  <a:solidFill>
                    <a:schemeClr val="accent4">
                      <a:lumMod val="75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3" name="TextBox 92"/>
                <p:cNvSpPr txBox="1"/>
                <p:nvPr/>
              </p:nvSpPr>
              <p:spPr>
                <a:xfrm>
                  <a:off x="1645843" y="3676238"/>
                  <a:ext cx="1280859" cy="461665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dirty="0" smtClean="0"/>
                    <a:t>Contact diabetes </a:t>
                  </a:r>
                  <a:r>
                    <a:rPr lang="en-GB" sz="1200" dirty="0"/>
                    <a:t>t</a:t>
                  </a:r>
                  <a:r>
                    <a:rPr lang="en-GB" sz="1200" dirty="0" smtClean="0"/>
                    <a:t>eam</a:t>
                  </a:r>
                  <a:endParaRPr lang="en-GB" sz="1200" dirty="0"/>
                </a:p>
              </p:txBody>
            </p:sp>
            <p:cxnSp>
              <p:nvCxnSpPr>
                <p:cNvPr id="107" name="Straight Arrow Connector 106"/>
                <p:cNvCxnSpPr>
                  <a:stCxn id="108" idx="2"/>
                  <a:endCxn id="68" idx="0"/>
                </p:cNvCxnSpPr>
                <p:nvPr/>
              </p:nvCxnSpPr>
              <p:spPr>
                <a:xfrm flipH="1">
                  <a:off x="9919115" y="3976014"/>
                  <a:ext cx="1" cy="327926"/>
                </a:xfrm>
                <a:prstGeom prst="straightConnector1">
                  <a:avLst/>
                </a:prstGeom>
                <a:ln w="28575">
                  <a:solidFill>
                    <a:schemeClr val="accent4">
                      <a:lumMod val="75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8" name="TextBox 107"/>
                <p:cNvSpPr txBox="1"/>
                <p:nvPr/>
              </p:nvSpPr>
              <p:spPr>
                <a:xfrm>
                  <a:off x="9278686" y="3514349"/>
                  <a:ext cx="1280859" cy="461665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dirty="0" smtClean="0"/>
                    <a:t>Contact diabetes </a:t>
                  </a:r>
                  <a:r>
                    <a:rPr lang="en-GB" sz="1200" dirty="0"/>
                    <a:t>t</a:t>
                  </a:r>
                  <a:r>
                    <a:rPr lang="en-GB" sz="1200" dirty="0" smtClean="0"/>
                    <a:t>eam</a:t>
                  </a:r>
                  <a:endParaRPr lang="en-GB" sz="1200" dirty="0"/>
                </a:p>
              </p:txBody>
            </p:sp>
            <p:sp>
              <p:nvSpPr>
                <p:cNvPr id="117" name="TextBox 116"/>
                <p:cNvSpPr txBox="1"/>
                <p:nvPr/>
              </p:nvSpPr>
              <p:spPr>
                <a:xfrm>
                  <a:off x="7716860" y="1828292"/>
                  <a:ext cx="1212853" cy="461665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dirty="0" smtClean="0"/>
                    <a:t>Check for urinary ketones</a:t>
                  </a:r>
                </a:p>
              </p:txBody>
            </p:sp>
            <p:cxnSp>
              <p:nvCxnSpPr>
                <p:cNvPr id="114" name="Straight Arrow Connector 113"/>
                <p:cNvCxnSpPr>
                  <a:stCxn id="8" idx="3"/>
                  <a:endCxn id="117" idx="1"/>
                </p:cNvCxnSpPr>
                <p:nvPr/>
              </p:nvCxnSpPr>
              <p:spPr>
                <a:xfrm>
                  <a:off x="7015194" y="2059125"/>
                  <a:ext cx="701666" cy="0"/>
                </a:xfrm>
                <a:prstGeom prst="straightConnector1">
                  <a:avLst/>
                </a:prstGeom>
                <a:ln w="28575">
                  <a:solidFill>
                    <a:schemeClr val="tx2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" name="TextBox 35"/>
              <p:cNvSpPr txBox="1"/>
              <p:nvPr/>
            </p:nvSpPr>
            <p:spPr>
              <a:xfrm>
                <a:off x="1154215" y="5849709"/>
                <a:ext cx="7578512" cy="553998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GB" sz="1000" dirty="0" smtClean="0"/>
                  <a:t>*If </a:t>
                </a:r>
                <a:r>
                  <a:rPr lang="en-GB" sz="1000" dirty="0"/>
                  <a:t>long acting insulin is taken once </a:t>
                </a:r>
                <a:r>
                  <a:rPr lang="en-GB" sz="1000" dirty="0" smtClean="0"/>
                  <a:t>nightly, </a:t>
                </a:r>
                <a:r>
                  <a:rPr lang="en-GB" sz="1000" dirty="0"/>
                  <a:t>move this pre-bed </a:t>
                </a:r>
                <a:r>
                  <a:rPr lang="en-GB" sz="1000" dirty="0" smtClean="0"/>
                  <a:t>injection </a:t>
                </a:r>
                <a:r>
                  <a:rPr lang="en-GB" sz="1000" dirty="0"/>
                  <a:t>to the </a:t>
                </a:r>
                <a:r>
                  <a:rPr lang="en-GB" sz="1000" dirty="0" smtClean="0"/>
                  <a:t>morning and </a:t>
                </a:r>
                <a:r>
                  <a:rPr lang="en-GB" sz="1000" dirty="0"/>
                  <a:t>increase dose according to </a:t>
                </a:r>
                <a:r>
                  <a:rPr lang="en-GB" sz="1000" dirty="0" smtClean="0"/>
                  <a:t>pm CBG</a:t>
                </a:r>
              </a:p>
              <a:p>
                <a:pPr algn="just"/>
                <a:endParaRPr lang="en-GB" sz="1000" dirty="0" smtClean="0"/>
              </a:p>
              <a:p>
                <a:pPr algn="just"/>
                <a:r>
                  <a:rPr lang="en-GB" sz="1000" dirty="0" smtClean="0"/>
                  <a:t>¥ See JBDS steroid guidelines appendix 2 for further management on titration [64]</a:t>
                </a:r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1424456" y="1802183"/>
              <a:ext cx="1467273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 smtClean="0"/>
                <a:t>Review patient recorded blood glucose at each visit</a:t>
              </a:r>
              <a:endParaRPr lang="en-GB" sz="1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021753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10861</TotalTime>
  <Words>1057</Words>
  <Application>Microsoft Office PowerPoint</Application>
  <PresentationFormat>Custom</PresentationFormat>
  <Paragraphs>141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University College London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Nalinie Joharatnam-Hogan</dc:creator>
  <cp:lastModifiedBy>Jones, Christine (NNUHFT)</cp:lastModifiedBy>
  <cp:revision>87</cp:revision>
  <dcterms:created xsi:type="dcterms:W3CDTF">2020-02-25T13:32:45Z</dcterms:created>
  <dcterms:modified xsi:type="dcterms:W3CDTF">2021-05-13T14:57:39Z</dcterms:modified>
</cp:coreProperties>
</file>