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2" r:id="rId6"/>
    <p:sldId id="265" r:id="rId7"/>
    <p:sldId id="274" r:id="rId8"/>
    <p:sldId id="275" r:id="rId9"/>
    <p:sldId id="264" r:id="rId10"/>
    <p:sldId id="270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2C6"/>
    <a:srgbClr val="DD3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4" autoAdjust="0"/>
    <p:restoredTop sz="94660"/>
  </p:normalViewPr>
  <p:slideViewPr>
    <p:cSldViewPr>
      <p:cViewPr varScale="1">
        <p:scale>
          <a:sx n="146" d="100"/>
          <a:sy n="146" d="100"/>
        </p:scale>
        <p:origin x="496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thomascrabtree/Documents/PhD/ABCD/Projects/SGLT%20lowEGFR/Figu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thomascrabtree/Documents/PhD/ABCD/Projects/SGLT%20lowEGFR/Figu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thomascrabtree/Documents/PhD/ABCD/Projects/SGLT%20lowEGFR/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HbA1c!$F$2:$F$5</c:f>
                <c:numCache>
                  <c:formatCode>General</c:formatCode>
                  <c:ptCount val="4"/>
                  <c:pt idx="0">
                    <c:v>0.40000000000000036</c:v>
                  </c:pt>
                  <c:pt idx="1">
                    <c:v>0.41999999999999993</c:v>
                  </c:pt>
                  <c:pt idx="2">
                    <c:v>1.83</c:v>
                  </c:pt>
                  <c:pt idx="3">
                    <c:v>0.28999999999999915</c:v>
                  </c:pt>
                </c:numCache>
              </c:numRef>
            </c:plus>
            <c:minus>
              <c:numRef>
                <c:f>HbA1c!$G$2:$G$5</c:f>
                <c:numCache>
                  <c:formatCode>General</c:formatCode>
                  <c:ptCount val="4"/>
                  <c:pt idx="0">
                    <c:v>0.40000000000000036</c:v>
                  </c:pt>
                  <c:pt idx="1">
                    <c:v>0.41999999999999993</c:v>
                  </c:pt>
                  <c:pt idx="2">
                    <c:v>1.83</c:v>
                  </c:pt>
                  <c:pt idx="3">
                    <c:v>0.26999999999999957</c:v>
                  </c:pt>
                </c:numCache>
              </c:numRef>
            </c:minus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HbA1c!$C$2:$C$5</c:f>
              <c:numCache>
                <c:formatCode>General</c:formatCode>
                <c:ptCount val="4"/>
                <c:pt idx="0">
                  <c:v>-10.4</c:v>
                </c:pt>
                <c:pt idx="1">
                  <c:v>-9.6999999999999993</c:v>
                </c:pt>
                <c:pt idx="2">
                  <c:v>-7.59</c:v>
                </c:pt>
                <c:pt idx="3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95-CB4A-A460-DCE11C4CE35E}"/>
            </c:ext>
          </c:extLst>
        </c:ser>
        <c:ser>
          <c:idx val="4"/>
          <c:order val="1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HbA1c!$F$8:$F$11</c:f>
                <c:numCache>
                  <c:formatCode>General</c:formatCode>
                  <c:ptCount val="4"/>
                  <c:pt idx="0">
                    <c:v>0.54000000000000092</c:v>
                  </c:pt>
                  <c:pt idx="1">
                    <c:v>0.58999999999999986</c:v>
                  </c:pt>
                  <c:pt idx="2">
                    <c:v>2.5900000000000007</c:v>
                  </c:pt>
                  <c:pt idx="3">
                    <c:v>0.39999999999999858</c:v>
                  </c:pt>
                </c:numCache>
              </c:numRef>
            </c:plus>
            <c:minus>
              <c:numRef>
                <c:f>HbA1c!$G$8:$G$11</c:f>
                <c:numCache>
                  <c:formatCode>General</c:formatCode>
                  <c:ptCount val="4"/>
                  <c:pt idx="0">
                    <c:v>0.61999999999999922</c:v>
                  </c:pt>
                  <c:pt idx="1">
                    <c:v>0.58999999999999986</c:v>
                  </c:pt>
                  <c:pt idx="2">
                    <c:v>2.58</c:v>
                  </c:pt>
                  <c:pt idx="3">
                    <c:v>0.39000000000000057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HbA1c!$C$8:$C$11</c:f>
              <c:numCache>
                <c:formatCode>General</c:formatCode>
                <c:ptCount val="4"/>
                <c:pt idx="0">
                  <c:v>-11.3</c:v>
                </c:pt>
                <c:pt idx="1">
                  <c:v>-10.42</c:v>
                </c:pt>
                <c:pt idx="2">
                  <c:v>-9.2200000000000006</c:v>
                </c:pt>
                <c:pt idx="3">
                  <c:v>-10.86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95-CB4A-A460-DCE11C4CE35E}"/>
            </c:ext>
          </c:extLst>
        </c:ser>
        <c:ser>
          <c:idx val="5"/>
          <c:order val="2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HbA1c!$F$20:$F$23</c:f>
                <c:numCache>
                  <c:formatCode>General</c:formatCode>
                  <c:ptCount val="4"/>
                  <c:pt idx="0">
                    <c:v>0.97999999999999865</c:v>
                  </c:pt>
                  <c:pt idx="1">
                    <c:v>1.0099999999999998</c:v>
                  </c:pt>
                  <c:pt idx="2">
                    <c:v>3.89</c:v>
                  </c:pt>
                  <c:pt idx="3">
                    <c:v>0.65000000000000036</c:v>
                  </c:pt>
                </c:numCache>
              </c:numRef>
            </c:plus>
            <c:minus>
              <c:numRef>
                <c:f>HbA1c!$G$20:$G$23</c:f>
                <c:numCache>
                  <c:formatCode>General</c:formatCode>
                  <c:ptCount val="4"/>
                  <c:pt idx="0">
                    <c:v>0.99000000000000021</c:v>
                  </c:pt>
                  <c:pt idx="1">
                    <c:v>0.83000000000000007</c:v>
                  </c:pt>
                  <c:pt idx="2">
                    <c:v>3.879999999999999</c:v>
                  </c:pt>
                  <c:pt idx="3">
                    <c:v>0.64000000000000057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HbA1c!$C$20:$C$23</c:f>
              <c:numCache>
                <c:formatCode>General</c:formatCode>
                <c:ptCount val="4"/>
                <c:pt idx="0">
                  <c:v>-10.199999999999999</c:v>
                </c:pt>
                <c:pt idx="1">
                  <c:v>-10.1</c:v>
                </c:pt>
                <c:pt idx="2">
                  <c:v>-6.32</c:v>
                </c:pt>
                <c:pt idx="3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95-CB4A-A460-DCE11C4CE35E}"/>
            </c:ext>
          </c:extLst>
        </c:ser>
        <c:ser>
          <c:idx val="0"/>
          <c:order val="3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HbA1c!$F$14:$F$17</c:f>
                <c:numCache>
                  <c:formatCode>General</c:formatCode>
                  <c:ptCount val="4"/>
                  <c:pt idx="0">
                    <c:v>0.6899999999999995</c:v>
                  </c:pt>
                  <c:pt idx="1">
                    <c:v>0.71999999999999975</c:v>
                  </c:pt>
                  <c:pt idx="2">
                    <c:v>3.17</c:v>
                  </c:pt>
                  <c:pt idx="3">
                    <c:v>0.47000000000000064</c:v>
                  </c:pt>
                </c:numCache>
              </c:numRef>
            </c:plus>
            <c:minus>
              <c:numRef>
                <c:f>HbA1c!$G$14:$G$17</c:f>
                <c:numCache>
                  <c:formatCode>General</c:formatCode>
                  <c:ptCount val="4"/>
                  <c:pt idx="0">
                    <c:v>0.69000000000000128</c:v>
                  </c:pt>
                  <c:pt idx="1">
                    <c:v>0.71000000000000085</c:v>
                  </c:pt>
                  <c:pt idx="2">
                    <c:v>3.17</c:v>
                  </c:pt>
                  <c:pt idx="3">
                    <c:v>0.48000000000000043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HbA1c!$C$14:$C$17</c:f>
              <c:numCache>
                <c:formatCode>General</c:formatCode>
                <c:ptCount val="4"/>
                <c:pt idx="0">
                  <c:v>-9.02</c:v>
                </c:pt>
                <c:pt idx="1">
                  <c:v>-8.44</c:v>
                </c:pt>
                <c:pt idx="2">
                  <c:v>-5.75</c:v>
                </c:pt>
                <c:pt idx="3">
                  <c:v>-8.67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95-CB4A-A460-DCE11C4CE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0160319"/>
        <c:axId val="158490495"/>
      </c:barChart>
      <c:catAx>
        <c:axId val="260160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90495"/>
        <c:crosses val="autoZero"/>
        <c:auto val="1"/>
        <c:lblAlgn val="ctr"/>
        <c:lblOffset val="100"/>
        <c:noMultiLvlLbl val="0"/>
      </c:catAx>
      <c:valAx>
        <c:axId val="158490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Change in HbA1c,mmol/mol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0160319"/>
        <c:crosses val="autoZero"/>
        <c:crossBetween val="between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HbA1c!$F$2:$F$5</c:f>
                <c:numCache>
                  <c:formatCode>General</c:formatCode>
                  <c:ptCount val="4"/>
                  <c:pt idx="0">
                    <c:v>0.40000000000000036</c:v>
                  </c:pt>
                  <c:pt idx="1">
                    <c:v>0.41999999999999993</c:v>
                  </c:pt>
                  <c:pt idx="2">
                    <c:v>1.83</c:v>
                  </c:pt>
                  <c:pt idx="3">
                    <c:v>0.28999999999999915</c:v>
                  </c:pt>
                </c:numCache>
              </c:numRef>
            </c:plus>
            <c:minus>
              <c:numRef>
                <c:f>HbA1c!$G$2:$G$5</c:f>
                <c:numCache>
                  <c:formatCode>General</c:formatCode>
                  <c:ptCount val="4"/>
                  <c:pt idx="0">
                    <c:v>0.40000000000000036</c:v>
                  </c:pt>
                  <c:pt idx="1">
                    <c:v>0.41999999999999993</c:v>
                  </c:pt>
                  <c:pt idx="2">
                    <c:v>1.83</c:v>
                  </c:pt>
                  <c:pt idx="3">
                    <c:v>0.26999999999999957</c:v>
                  </c:pt>
                </c:numCache>
              </c:numRef>
            </c:minus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HbA1c!$C$2:$C$5</c:f>
              <c:numCache>
                <c:formatCode>General</c:formatCode>
                <c:ptCount val="4"/>
                <c:pt idx="0">
                  <c:v>-10.4</c:v>
                </c:pt>
                <c:pt idx="1">
                  <c:v>-9.6999999999999993</c:v>
                </c:pt>
                <c:pt idx="2">
                  <c:v>-7.59</c:v>
                </c:pt>
                <c:pt idx="3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95-CB4A-A460-DCE11C4CE35E}"/>
            </c:ext>
          </c:extLst>
        </c:ser>
        <c:ser>
          <c:idx val="4"/>
          <c:order val="1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HbA1c!$F$8:$F$11</c:f>
                <c:numCache>
                  <c:formatCode>General</c:formatCode>
                  <c:ptCount val="4"/>
                  <c:pt idx="0">
                    <c:v>0.54000000000000092</c:v>
                  </c:pt>
                  <c:pt idx="1">
                    <c:v>0.58999999999999986</c:v>
                  </c:pt>
                  <c:pt idx="2">
                    <c:v>2.5900000000000007</c:v>
                  </c:pt>
                  <c:pt idx="3">
                    <c:v>0.39999999999999858</c:v>
                  </c:pt>
                </c:numCache>
              </c:numRef>
            </c:plus>
            <c:minus>
              <c:numRef>
                <c:f>HbA1c!$G$8:$G$11</c:f>
                <c:numCache>
                  <c:formatCode>General</c:formatCode>
                  <c:ptCount val="4"/>
                  <c:pt idx="0">
                    <c:v>0.61999999999999922</c:v>
                  </c:pt>
                  <c:pt idx="1">
                    <c:v>0.58999999999999986</c:v>
                  </c:pt>
                  <c:pt idx="2">
                    <c:v>2.58</c:v>
                  </c:pt>
                  <c:pt idx="3">
                    <c:v>0.39000000000000057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HbA1c!$C$8:$C$11</c:f>
              <c:numCache>
                <c:formatCode>General</c:formatCode>
                <c:ptCount val="4"/>
                <c:pt idx="0">
                  <c:v>-11.3</c:v>
                </c:pt>
                <c:pt idx="1">
                  <c:v>-10.42</c:v>
                </c:pt>
                <c:pt idx="2">
                  <c:v>-9.2200000000000006</c:v>
                </c:pt>
                <c:pt idx="3">
                  <c:v>-10.86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95-CB4A-A460-DCE11C4CE35E}"/>
            </c:ext>
          </c:extLst>
        </c:ser>
        <c:ser>
          <c:idx val="5"/>
          <c:order val="2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HbA1c!$F$20:$F$23</c:f>
                <c:numCache>
                  <c:formatCode>General</c:formatCode>
                  <c:ptCount val="4"/>
                  <c:pt idx="0">
                    <c:v>0.97999999999999865</c:v>
                  </c:pt>
                  <c:pt idx="1">
                    <c:v>1.0099999999999998</c:v>
                  </c:pt>
                  <c:pt idx="2">
                    <c:v>3.89</c:v>
                  </c:pt>
                  <c:pt idx="3">
                    <c:v>0.65000000000000036</c:v>
                  </c:pt>
                </c:numCache>
              </c:numRef>
            </c:plus>
            <c:minus>
              <c:numRef>
                <c:f>HbA1c!$G$20:$G$23</c:f>
                <c:numCache>
                  <c:formatCode>General</c:formatCode>
                  <c:ptCount val="4"/>
                  <c:pt idx="0">
                    <c:v>0.99000000000000021</c:v>
                  </c:pt>
                  <c:pt idx="1">
                    <c:v>0.83000000000000007</c:v>
                  </c:pt>
                  <c:pt idx="2">
                    <c:v>3.879999999999999</c:v>
                  </c:pt>
                  <c:pt idx="3">
                    <c:v>0.64000000000000057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HbA1c!$C$20:$C$23</c:f>
              <c:numCache>
                <c:formatCode>General</c:formatCode>
                <c:ptCount val="4"/>
                <c:pt idx="0">
                  <c:v>-10.199999999999999</c:v>
                </c:pt>
                <c:pt idx="1">
                  <c:v>-10.1</c:v>
                </c:pt>
                <c:pt idx="2">
                  <c:v>-6.32</c:v>
                </c:pt>
                <c:pt idx="3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95-CB4A-A460-DCE11C4CE35E}"/>
            </c:ext>
          </c:extLst>
        </c:ser>
        <c:ser>
          <c:idx val="0"/>
          <c:order val="3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HbA1c!$F$14:$F$17</c:f>
                <c:numCache>
                  <c:formatCode>General</c:formatCode>
                  <c:ptCount val="4"/>
                  <c:pt idx="0">
                    <c:v>0.6899999999999995</c:v>
                  </c:pt>
                  <c:pt idx="1">
                    <c:v>0.71999999999999975</c:v>
                  </c:pt>
                  <c:pt idx="2">
                    <c:v>3.17</c:v>
                  </c:pt>
                  <c:pt idx="3">
                    <c:v>0.47000000000000064</c:v>
                  </c:pt>
                </c:numCache>
              </c:numRef>
            </c:plus>
            <c:minus>
              <c:numRef>
                <c:f>HbA1c!$G$14:$G$17</c:f>
                <c:numCache>
                  <c:formatCode>General</c:formatCode>
                  <c:ptCount val="4"/>
                  <c:pt idx="0">
                    <c:v>0.69000000000000128</c:v>
                  </c:pt>
                  <c:pt idx="1">
                    <c:v>0.71000000000000085</c:v>
                  </c:pt>
                  <c:pt idx="2">
                    <c:v>3.17</c:v>
                  </c:pt>
                  <c:pt idx="3">
                    <c:v>0.48000000000000043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HbA1c!$C$14:$C$17</c:f>
              <c:numCache>
                <c:formatCode>General</c:formatCode>
                <c:ptCount val="4"/>
                <c:pt idx="0">
                  <c:v>-9.02</c:v>
                </c:pt>
                <c:pt idx="1">
                  <c:v>-8.44</c:v>
                </c:pt>
                <c:pt idx="2">
                  <c:v>-5.75</c:v>
                </c:pt>
                <c:pt idx="3">
                  <c:v>-8.67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95-CB4A-A460-DCE11C4CE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0160319"/>
        <c:axId val="158490495"/>
      </c:barChart>
      <c:catAx>
        <c:axId val="260160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90495"/>
        <c:crosses val="autoZero"/>
        <c:auto val="1"/>
        <c:lblAlgn val="ctr"/>
        <c:lblOffset val="100"/>
        <c:noMultiLvlLbl val="0"/>
      </c:catAx>
      <c:valAx>
        <c:axId val="158490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Change in HbA1c,mmol/mol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0160319"/>
        <c:crosses val="autoZero"/>
        <c:crossBetween val="between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HbA1c!$F$2:$F$5</c:f>
                <c:numCache>
                  <c:formatCode>General</c:formatCode>
                  <c:ptCount val="4"/>
                  <c:pt idx="0">
                    <c:v>0.40000000000000036</c:v>
                  </c:pt>
                  <c:pt idx="1">
                    <c:v>0.41999999999999993</c:v>
                  </c:pt>
                  <c:pt idx="2">
                    <c:v>1.83</c:v>
                  </c:pt>
                  <c:pt idx="3">
                    <c:v>0.28999999999999915</c:v>
                  </c:pt>
                </c:numCache>
              </c:numRef>
            </c:plus>
            <c:minus>
              <c:numRef>
                <c:f>HbA1c!$G$2:$G$5</c:f>
                <c:numCache>
                  <c:formatCode>General</c:formatCode>
                  <c:ptCount val="4"/>
                  <c:pt idx="0">
                    <c:v>0.40000000000000036</c:v>
                  </c:pt>
                  <c:pt idx="1">
                    <c:v>0.41999999999999993</c:v>
                  </c:pt>
                  <c:pt idx="2">
                    <c:v>1.83</c:v>
                  </c:pt>
                  <c:pt idx="3">
                    <c:v>0.26999999999999957</c:v>
                  </c:pt>
                </c:numCache>
              </c:numRef>
            </c:minus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HbA1c!$C$2:$C$5</c:f>
              <c:numCache>
                <c:formatCode>General</c:formatCode>
                <c:ptCount val="4"/>
                <c:pt idx="0">
                  <c:v>-10.4</c:v>
                </c:pt>
                <c:pt idx="1">
                  <c:v>-9.6999999999999993</c:v>
                </c:pt>
                <c:pt idx="2">
                  <c:v>-7.59</c:v>
                </c:pt>
                <c:pt idx="3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95-CB4A-A460-DCE11C4CE35E}"/>
            </c:ext>
          </c:extLst>
        </c:ser>
        <c:ser>
          <c:idx val="4"/>
          <c:order val="1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HbA1c!$F$8:$F$11</c:f>
                <c:numCache>
                  <c:formatCode>General</c:formatCode>
                  <c:ptCount val="4"/>
                  <c:pt idx="0">
                    <c:v>0.54000000000000092</c:v>
                  </c:pt>
                  <c:pt idx="1">
                    <c:v>0.58999999999999986</c:v>
                  </c:pt>
                  <c:pt idx="2">
                    <c:v>2.5900000000000007</c:v>
                  </c:pt>
                  <c:pt idx="3">
                    <c:v>0.39999999999999858</c:v>
                  </c:pt>
                </c:numCache>
              </c:numRef>
            </c:plus>
            <c:minus>
              <c:numRef>
                <c:f>HbA1c!$G$8:$G$11</c:f>
                <c:numCache>
                  <c:formatCode>General</c:formatCode>
                  <c:ptCount val="4"/>
                  <c:pt idx="0">
                    <c:v>0.61999999999999922</c:v>
                  </c:pt>
                  <c:pt idx="1">
                    <c:v>0.58999999999999986</c:v>
                  </c:pt>
                  <c:pt idx="2">
                    <c:v>2.58</c:v>
                  </c:pt>
                  <c:pt idx="3">
                    <c:v>0.39000000000000057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HbA1c!$C$8:$C$11</c:f>
              <c:numCache>
                <c:formatCode>General</c:formatCode>
                <c:ptCount val="4"/>
                <c:pt idx="0">
                  <c:v>-11.3</c:v>
                </c:pt>
                <c:pt idx="1">
                  <c:v>-10.42</c:v>
                </c:pt>
                <c:pt idx="2">
                  <c:v>-9.2200000000000006</c:v>
                </c:pt>
                <c:pt idx="3">
                  <c:v>-10.86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95-CB4A-A460-DCE11C4CE35E}"/>
            </c:ext>
          </c:extLst>
        </c:ser>
        <c:ser>
          <c:idx val="5"/>
          <c:order val="2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HbA1c!$F$20:$F$23</c:f>
                <c:numCache>
                  <c:formatCode>General</c:formatCode>
                  <c:ptCount val="4"/>
                  <c:pt idx="0">
                    <c:v>0.97999999999999865</c:v>
                  </c:pt>
                  <c:pt idx="1">
                    <c:v>1.0099999999999998</c:v>
                  </c:pt>
                  <c:pt idx="2">
                    <c:v>3.89</c:v>
                  </c:pt>
                  <c:pt idx="3">
                    <c:v>0.65000000000000036</c:v>
                  </c:pt>
                </c:numCache>
              </c:numRef>
            </c:plus>
            <c:minus>
              <c:numRef>
                <c:f>HbA1c!$G$20:$G$23</c:f>
                <c:numCache>
                  <c:formatCode>General</c:formatCode>
                  <c:ptCount val="4"/>
                  <c:pt idx="0">
                    <c:v>0.99000000000000021</c:v>
                  </c:pt>
                  <c:pt idx="1">
                    <c:v>0.83000000000000007</c:v>
                  </c:pt>
                  <c:pt idx="2">
                    <c:v>3.879999999999999</c:v>
                  </c:pt>
                  <c:pt idx="3">
                    <c:v>0.64000000000000057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HbA1c!$C$20:$C$23</c:f>
              <c:numCache>
                <c:formatCode>General</c:formatCode>
                <c:ptCount val="4"/>
                <c:pt idx="0">
                  <c:v>-10.199999999999999</c:v>
                </c:pt>
                <c:pt idx="1">
                  <c:v>-10.1</c:v>
                </c:pt>
                <c:pt idx="2">
                  <c:v>-6.32</c:v>
                </c:pt>
                <c:pt idx="3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95-CB4A-A460-DCE11C4CE35E}"/>
            </c:ext>
          </c:extLst>
        </c:ser>
        <c:ser>
          <c:idx val="0"/>
          <c:order val="3"/>
          <c:tx>
            <c:strRef>
              <c:f>HbA1c!$C$1</c:f>
              <c:strCache>
                <c:ptCount val="1"/>
                <c:pt idx="0">
                  <c:v>Change in HbA1c, mmol/mol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HbA1c!$F$14:$F$17</c:f>
                <c:numCache>
                  <c:formatCode>General</c:formatCode>
                  <c:ptCount val="4"/>
                  <c:pt idx="0">
                    <c:v>0.6899999999999995</c:v>
                  </c:pt>
                  <c:pt idx="1">
                    <c:v>0.71999999999999975</c:v>
                  </c:pt>
                  <c:pt idx="2">
                    <c:v>3.17</c:v>
                  </c:pt>
                  <c:pt idx="3">
                    <c:v>0.47000000000000064</c:v>
                  </c:pt>
                </c:numCache>
              </c:numRef>
            </c:plus>
            <c:minus>
              <c:numRef>
                <c:f>HbA1c!$G$14:$G$17</c:f>
                <c:numCache>
                  <c:formatCode>General</c:formatCode>
                  <c:ptCount val="4"/>
                  <c:pt idx="0">
                    <c:v>0.69000000000000128</c:v>
                  </c:pt>
                  <c:pt idx="1">
                    <c:v>0.71000000000000085</c:v>
                  </c:pt>
                  <c:pt idx="2">
                    <c:v>3.17</c:v>
                  </c:pt>
                  <c:pt idx="3">
                    <c:v>0.48000000000000043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HbA1c!$A$14:$B$17</c:f>
              <c:strCache>
                <c:ptCount val="4"/>
                <c:pt idx="0">
                  <c:v>eGFR&gt;90</c:v>
                </c:pt>
                <c:pt idx="1">
                  <c:v>eGFR&lt;90, &gt;60</c:v>
                </c:pt>
                <c:pt idx="2">
                  <c:v>eGFR&lt;60</c:v>
                </c:pt>
                <c:pt idx="3">
                  <c:v>All eGFR</c:v>
                </c:pt>
              </c:strCache>
            </c:strRef>
          </c:cat>
          <c:val>
            <c:numRef>
              <c:f>HbA1c!$C$14:$C$17</c:f>
              <c:numCache>
                <c:formatCode>General</c:formatCode>
                <c:ptCount val="4"/>
                <c:pt idx="0">
                  <c:v>-9.02</c:v>
                </c:pt>
                <c:pt idx="1">
                  <c:v>-8.44</c:v>
                </c:pt>
                <c:pt idx="2">
                  <c:v>-5.75</c:v>
                </c:pt>
                <c:pt idx="3">
                  <c:v>-8.67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95-CB4A-A460-DCE11C4CE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0160319"/>
        <c:axId val="158490495"/>
      </c:barChart>
      <c:catAx>
        <c:axId val="260160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90495"/>
        <c:crosses val="autoZero"/>
        <c:auto val="1"/>
        <c:lblAlgn val="ctr"/>
        <c:lblOffset val="100"/>
        <c:noMultiLvlLbl val="0"/>
      </c:catAx>
      <c:valAx>
        <c:axId val="158490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Change in HbA1c,mmol/mol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0160319"/>
        <c:crosses val="autoZero"/>
        <c:crossBetween val="between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EBBF0-A981-0940-A4C2-3D471FE91E51}" type="datetimeFigureOut">
              <a:rPr lang="en-US" smtClean="0"/>
              <a:t>9/16/22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D9D86-814D-A340-90C7-A74533807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1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6D9D86-814D-A340-90C7-A745338075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8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62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62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28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40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97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96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8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54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9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9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4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AFB6D-5AA3-4DBD-B6E7-5D86DD23F57D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E3C0F-25E4-477F-B1EA-A733D726F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8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219407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Sodium-glucose link transporter-2 inhibitors in reduced renal function: Cross-class comparison from the Association of British Clinical Diabetologists (ABCD) audits</a:t>
            </a:r>
            <a:br>
              <a:rPr lang="en-GB" sz="2400" b="1" dirty="0">
                <a:solidFill>
                  <a:srgbClr val="DD3311"/>
                </a:solidFill>
              </a:rPr>
            </a:br>
            <a:br>
              <a:rPr lang="en-GB" sz="2400" b="1" dirty="0">
                <a:solidFill>
                  <a:srgbClr val="DD3311"/>
                </a:solidFill>
              </a:rPr>
            </a:br>
            <a:br>
              <a:rPr lang="en-GB" sz="2400" b="1" dirty="0">
                <a:solidFill>
                  <a:srgbClr val="0070C0"/>
                </a:solidFill>
              </a:rPr>
            </a:br>
            <a:br>
              <a:rPr lang="en-GB" sz="2400" dirty="0">
                <a:solidFill>
                  <a:schemeClr val="accent5">
                    <a:lumMod val="75000"/>
                  </a:schemeClr>
                </a:solidFill>
              </a:rPr>
            </a:br>
            <a:endParaRPr lang="en-GB" sz="2400" b="1" dirty="0">
              <a:solidFill>
                <a:srgbClr val="DD331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697633"/>
            <a:ext cx="6048672" cy="1800200"/>
          </a:xfrm>
        </p:spPr>
        <p:txBody>
          <a:bodyPr>
            <a:noAutofit/>
          </a:bodyPr>
          <a:lstStyle/>
          <a:p>
            <a:pPr algn="l"/>
            <a:r>
              <a:rPr lang="en-GB" sz="1400" i="1" dirty="0">
                <a:solidFill>
                  <a:srgbClr val="0070C0"/>
                </a:solidFill>
              </a:rPr>
              <a:t>TSJ Crabtree</a:t>
            </a:r>
            <a:r>
              <a:rPr lang="en-GB" sz="1400" i="1" baseline="30000" dirty="0">
                <a:solidFill>
                  <a:srgbClr val="0070C0"/>
                </a:solidFill>
              </a:rPr>
              <a:t>1</a:t>
            </a:r>
            <a:r>
              <a:rPr lang="en-GB" sz="1400" i="1" dirty="0">
                <a:solidFill>
                  <a:srgbClr val="0070C0"/>
                </a:solidFill>
              </a:rPr>
              <a:t>, A Bickerton</a:t>
            </a:r>
            <a:r>
              <a:rPr lang="en-GB" sz="1400" i="1" baseline="30000" dirty="0">
                <a:solidFill>
                  <a:srgbClr val="0070C0"/>
                </a:solidFill>
              </a:rPr>
              <a:t>2</a:t>
            </a:r>
            <a:r>
              <a:rPr lang="en-GB" sz="1400" i="1" dirty="0">
                <a:solidFill>
                  <a:srgbClr val="0070C0"/>
                </a:solidFill>
              </a:rPr>
              <a:t>, K Dhatariya</a:t>
            </a:r>
            <a:r>
              <a:rPr lang="en-GB" sz="1400" i="1" baseline="30000" dirty="0">
                <a:solidFill>
                  <a:srgbClr val="0070C0"/>
                </a:solidFill>
              </a:rPr>
              <a:t>3</a:t>
            </a:r>
            <a:r>
              <a:rPr lang="en-GB" sz="1400" i="1" dirty="0">
                <a:solidFill>
                  <a:srgbClr val="0070C0"/>
                </a:solidFill>
              </a:rPr>
              <a:t>, A Gallagher</a:t>
            </a:r>
            <a:r>
              <a:rPr lang="en-GB" sz="1400" i="1" baseline="30000" dirty="0">
                <a:solidFill>
                  <a:srgbClr val="0070C0"/>
                </a:solidFill>
              </a:rPr>
              <a:t>4</a:t>
            </a:r>
            <a:r>
              <a:rPr lang="en-GB" sz="1400" i="1" dirty="0">
                <a:solidFill>
                  <a:srgbClr val="0070C0"/>
                </a:solidFill>
              </a:rPr>
              <a:t>, J Elliott</a:t>
            </a:r>
            <a:r>
              <a:rPr lang="en-GB" sz="1400" i="1" baseline="30000" dirty="0">
                <a:solidFill>
                  <a:srgbClr val="0070C0"/>
                </a:solidFill>
              </a:rPr>
              <a:t>5</a:t>
            </a:r>
            <a:r>
              <a:rPr lang="en-GB" sz="1400" i="1" dirty="0">
                <a:solidFill>
                  <a:srgbClr val="0070C0"/>
                </a:solidFill>
              </a:rPr>
              <a:t>, R Raghavan</a:t>
            </a:r>
            <a:r>
              <a:rPr lang="en-GB" sz="1400" i="1" baseline="30000" dirty="0">
                <a:solidFill>
                  <a:srgbClr val="0070C0"/>
                </a:solidFill>
              </a:rPr>
              <a:t>6</a:t>
            </a:r>
            <a:r>
              <a:rPr lang="en-GB" sz="1400" i="1" dirty="0">
                <a:solidFill>
                  <a:srgbClr val="0070C0"/>
                </a:solidFill>
              </a:rPr>
              <a:t>, IW Gallen</a:t>
            </a:r>
            <a:r>
              <a:rPr lang="en-GB" sz="1400" i="1" baseline="30000" dirty="0">
                <a:solidFill>
                  <a:srgbClr val="0070C0"/>
                </a:solidFill>
              </a:rPr>
              <a:t>7</a:t>
            </a:r>
            <a:r>
              <a:rPr lang="en-GB" sz="1400" i="1" dirty="0">
                <a:solidFill>
                  <a:srgbClr val="0070C0"/>
                </a:solidFill>
              </a:rPr>
              <a:t>, REJ Ryder</a:t>
            </a:r>
            <a:r>
              <a:rPr lang="en-GB" sz="1400" i="1" baseline="30000" dirty="0">
                <a:solidFill>
                  <a:srgbClr val="0070C0"/>
                </a:solidFill>
              </a:rPr>
              <a:t>8 </a:t>
            </a:r>
            <a:r>
              <a:rPr lang="en-GB" sz="1400" b="1" i="1" dirty="0">
                <a:solidFill>
                  <a:srgbClr val="0070C0"/>
                </a:solidFill>
              </a:rPr>
              <a:t>on behalf of all ABCD SGLT2 audit contributors</a:t>
            </a:r>
            <a:br>
              <a:rPr lang="en-GB" dirty="0"/>
            </a:br>
            <a:endParaRPr lang="en-GB" sz="1050" dirty="0"/>
          </a:p>
          <a:p>
            <a:pPr algn="l"/>
            <a:r>
              <a:rPr lang="en-GB" sz="1050" dirty="0"/>
              <a:t>1. Diabetes &amp; Endocrinology, Royal Derby Hospital, University Hospitals of Derby and Burton NHS Trust, UK, Derby, UK, 2. Diabetes &amp; Endocrinology, Yeovil District Hospital NHS Trust, Yeovil, UK, 3. Diabetes &amp; Endocrinology, Norfolk and Norwich University Hospitals NHS Trust, Norwich, UK, 4. Diabetes &amp; Endocrinology, University Hospitals of Leicester NHS Trust, Leicester, UK, 5. Diabetes &amp; Endocrinology, Sheffield Teaching Hospitals NHS Trust, Sheffield, UK, 6. Diabetes &amp; Endocrinology, The Royal Wolverhampton NHS Trust, Wolverhampton, UK, 7. Diabetes &amp;Endocrinology, Royal Berkshire Hospitals NHS Trust, Reading, UK, 8. Diabetes &amp; Endocrinology, Sandwell &amp; West Birmingham Hospitals </a:t>
            </a:r>
            <a:r>
              <a:rPr lang="en-GB" sz="1050" dirty="0" err="1"/>
              <a:t>NHSTrust</a:t>
            </a:r>
            <a:r>
              <a:rPr lang="en-GB" sz="1050" dirty="0"/>
              <a:t>, Birmingham, UK.</a:t>
            </a:r>
          </a:p>
          <a:p>
            <a:pPr algn="l"/>
            <a:endParaRPr lang="en-GB" sz="1000" dirty="0">
              <a:solidFill>
                <a:srgbClr val="0070C0"/>
              </a:solidFill>
            </a:endParaRPr>
          </a:p>
          <a:p>
            <a:pPr algn="l"/>
            <a:endParaRPr lang="en-GB" sz="10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Image result for abcd diabete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867894"/>
            <a:ext cx="1878195" cy="117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23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Questions?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556" y="987574"/>
            <a:ext cx="79928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Want to learn more about the ABCD audit programmes: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/>
          </a:p>
          <a:p>
            <a:pPr algn="ctr"/>
            <a:r>
              <a:rPr lang="en-GB" sz="1600" b="1" dirty="0" err="1"/>
              <a:t>ABCD.care</a:t>
            </a:r>
            <a:r>
              <a:rPr lang="en-GB" sz="1600" b="1" dirty="0"/>
              <a:t>/ABCD-nationwide-audits</a:t>
            </a:r>
          </a:p>
          <a:p>
            <a:pPr algn="ctr"/>
            <a:endParaRPr lang="en-GB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5">
                    <a:lumMod val="75000"/>
                  </a:schemeClr>
                </a:solidFill>
              </a:rPr>
              <a:t>Current audits: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5">
                    <a:lumMod val="75000"/>
                  </a:schemeClr>
                </a:solidFill>
              </a:rPr>
              <a:t>Oral and injectable Semaglutide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accent5">
                    <a:lumMod val="75000"/>
                  </a:schemeClr>
                </a:solidFill>
              </a:rPr>
              <a:t>OmniPod</a:t>
            </a:r>
            <a:endParaRPr lang="en-GB" sz="1600" dirty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5">
                    <a:lumMod val="75000"/>
                  </a:schemeClr>
                </a:solidFill>
              </a:rPr>
              <a:t>Closed-Loop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5">
                    <a:lumMod val="75000"/>
                  </a:schemeClr>
                </a:solidFill>
              </a:rPr>
              <a:t>DIY APS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5">
                    <a:lumMod val="75000"/>
                  </a:schemeClr>
                </a:solidFill>
              </a:rPr>
              <a:t>SGLT2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5">
                    <a:lumMod val="75000"/>
                  </a:schemeClr>
                </a:solidFill>
              </a:rPr>
              <a:t>Testosterone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24799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TSJC has received speaker fees and support to attend conferences from Abbott Diabetes Care, Sanofi, </a:t>
            </a:r>
            <a:r>
              <a:rPr lang="en-GB" sz="2000" dirty="0" err="1"/>
              <a:t>NovoNordisk</a:t>
            </a:r>
            <a:r>
              <a:rPr lang="en-GB" sz="2000" dirty="0"/>
              <a:t> and Lilly</a:t>
            </a:r>
          </a:p>
        </p:txBody>
      </p:sp>
    </p:spTree>
    <p:extLst>
      <p:ext uri="{BB962C8B-B14F-4D97-AF65-F5344CB8AC3E}">
        <p14:creationId xmlns:p14="http://schemas.microsoft.com/office/powerpoint/2010/main" val="195628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The ABCD audit programmes…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5786B6-6109-9583-4A9B-21DC2F2C35D1}"/>
              </a:ext>
            </a:extLst>
          </p:cNvPr>
          <p:cNvSpPr txBox="1"/>
          <p:nvPr/>
        </p:nvSpPr>
        <p:spPr>
          <a:xfrm>
            <a:off x="539553" y="1131590"/>
            <a:ext cx="79928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First audit </a:t>
            </a:r>
            <a:r>
              <a:rPr lang="en-GB" dirty="0" err="1"/>
              <a:t>launuched</a:t>
            </a:r>
            <a:r>
              <a:rPr lang="en-GB" dirty="0"/>
              <a:t> in </a:t>
            </a:r>
            <a:r>
              <a:rPr lang="en-GB" b="1" dirty="0"/>
              <a:t>2014 (Dapagliflozin)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Subsequent </a:t>
            </a:r>
            <a:r>
              <a:rPr lang="en-GB" b="1" dirty="0"/>
              <a:t>Canagliflozin (2016) </a:t>
            </a:r>
            <a:r>
              <a:rPr lang="en-GB" dirty="0"/>
              <a:t>and </a:t>
            </a:r>
            <a:r>
              <a:rPr lang="en-GB" b="1" dirty="0"/>
              <a:t>Empagliflozin (2017)</a:t>
            </a:r>
            <a:r>
              <a:rPr lang="en-GB" dirty="0"/>
              <a:t> audits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Aims: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Association between eGFR and glucose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Previous work has demonstrated attenuated results and lower eGFR levels</a:t>
            </a:r>
          </a:p>
        </p:txBody>
      </p:sp>
    </p:spTree>
    <p:extLst>
      <p:ext uri="{BB962C8B-B14F-4D97-AF65-F5344CB8AC3E}">
        <p14:creationId xmlns:p14="http://schemas.microsoft.com/office/powerpoint/2010/main" val="92294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Methods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238" y="987574"/>
            <a:ext cx="799288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 were extracted from the ABCD audit 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Those with baseline data and relevant follow-up data were included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Multiple imputation of missing data and multiple linear regression modelling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of 21,338 patients included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Empagliflozin – 11,234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Dapagliflozin – 7,841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Canagliflozin – 2,263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244742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476" y="199825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Baseline characteristics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0301F3-A869-47D6-7380-E025FCD7A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3507854"/>
            <a:ext cx="4040841" cy="120483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928CB66-5D61-BA52-7C32-1EA10ABFB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0" y="1268002"/>
            <a:ext cx="87122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8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E901B4-C3C6-D945-AFD4-298235FCDBF8}"/>
              </a:ext>
            </a:extLst>
          </p:cNvPr>
          <p:cNvSpPr txBox="1"/>
          <p:nvPr/>
        </p:nvSpPr>
        <p:spPr>
          <a:xfrm>
            <a:off x="0" y="4027890"/>
            <a:ext cx="37299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600" dirty="0"/>
          </a:p>
          <a:p>
            <a:endParaRPr lang="en-US" sz="1600" dirty="0"/>
          </a:p>
          <a:p>
            <a:endParaRPr lang="en-US" sz="1200" dirty="0"/>
          </a:p>
          <a:p>
            <a:r>
              <a:rPr lang="en-US" sz="1200" dirty="0"/>
              <a:t>All results in figures significant to P&lt;0.05. Error bars showing 95% CI</a:t>
            </a:r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1FD1201-1DCA-CA40-B752-6C63E66C03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039866"/>
              </p:ext>
            </p:extLst>
          </p:nvPr>
        </p:nvGraphicFramePr>
        <p:xfrm>
          <a:off x="1229034" y="339502"/>
          <a:ext cx="7591438" cy="437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0F9F84B-5C3D-6F09-735A-61E5EB5F3085}"/>
              </a:ext>
            </a:extLst>
          </p:cNvPr>
          <p:cNvSpPr/>
          <p:nvPr/>
        </p:nvSpPr>
        <p:spPr>
          <a:xfrm>
            <a:off x="192936" y="1953598"/>
            <a:ext cx="144016" cy="14401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67A8774-A5F2-74D4-045C-55A26053CE40}"/>
              </a:ext>
            </a:extLst>
          </p:cNvPr>
          <p:cNvSpPr/>
          <p:nvPr/>
        </p:nvSpPr>
        <p:spPr>
          <a:xfrm>
            <a:off x="189219" y="2330406"/>
            <a:ext cx="144016" cy="1440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CC8979A-D8EF-EB14-D8D9-DF6D422F0C06}"/>
              </a:ext>
            </a:extLst>
          </p:cNvPr>
          <p:cNvSpPr/>
          <p:nvPr/>
        </p:nvSpPr>
        <p:spPr>
          <a:xfrm>
            <a:off x="189219" y="2707214"/>
            <a:ext cx="144016" cy="14401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C5F7FC-F85C-526B-4FAB-84553B41FA38}"/>
              </a:ext>
            </a:extLst>
          </p:cNvPr>
          <p:cNvSpPr/>
          <p:nvPr/>
        </p:nvSpPr>
        <p:spPr>
          <a:xfrm>
            <a:off x="181785" y="3084022"/>
            <a:ext cx="144016" cy="144016"/>
          </a:xfrm>
          <a:prstGeom prst="ellipse">
            <a:avLst/>
          </a:prstGeom>
          <a:solidFill>
            <a:srgbClr val="FDC2C6"/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1AD23F-3B2E-16F1-E043-767A753EEC98}"/>
              </a:ext>
            </a:extLst>
          </p:cNvPr>
          <p:cNvSpPr txBox="1"/>
          <p:nvPr/>
        </p:nvSpPr>
        <p:spPr>
          <a:xfrm>
            <a:off x="353061" y="1887106"/>
            <a:ext cx="344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FD3C26-D804-04E5-DEEB-E008703DD8F5}"/>
              </a:ext>
            </a:extLst>
          </p:cNvPr>
          <p:cNvSpPr txBox="1"/>
          <p:nvPr/>
        </p:nvSpPr>
        <p:spPr>
          <a:xfrm>
            <a:off x="323528" y="2281481"/>
            <a:ext cx="9476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Empagliflozin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C93536-358D-1EA0-2B3E-723AC1BD6E5B}"/>
              </a:ext>
            </a:extLst>
          </p:cNvPr>
          <p:cNvSpPr txBox="1"/>
          <p:nvPr/>
        </p:nvSpPr>
        <p:spPr>
          <a:xfrm>
            <a:off x="333235" y="2645078"/>
            <a:ext cx="9092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Canagliflozin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86F615-B98D-60BA-76D0-4F8D10B402AA}"/>
              </a:ext>
            </a:extLst>
          </p:cNvPr>
          <p:cNvSpPr txBox="1"/>
          <p:nvPr/>
        </p:nvSpPr>
        <p:spPr>
          <a:xfrm>
            <a:off x="323528" y="3023633"/>
            <a:ext cx="9204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Dapagliflozin</a:t>
            </a:r>
          </a:p>
        </p:txBody>
      </p:sp>
    </p:spTree>
    <p:extLst>
      <p:ext uri="{BB962C8B-B14F-4D97-AF65-F5344CB8AC3E}">
        <p14:creationId xmlns:p14="http://schemas.microsoft.com/office/powerpoint/2010/main" val="2407747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E901B4-C3C6-D945-AFD4-298235FCDBF8}"/>
              </a:ext>
            </a:extLst>
          </p:cNvPr>
          <p:cNvSpPr txBox="1"/>
          <p:nvPr/>
        </p:nvSpPr>
        <p:spPr>
          <a:xfrm>
            <a:off x="0" y="4027890"/>
            <a:ext cx="37299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600" dirty="0"/>
          </a:p>
          <a:p>
            <a:endParaRPr lang="en-US" sz="1600" dirty="0"/>
          </a:p>
          <a:p>
            <a:endParaRPr lang="en-US" sz="1200" dirty="0"/>
          </a:p>
          <a:p>
            <a:r>
              <a:rPr lang="en-US" sz="1200" dirty="0"/>
              <a:t>All results in figures significant to P&lt;0.05. Error bars showing 95% CI</a:t>
            </a:r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1FD1201-1DCA-CA40-B752-6C63E66C03A0}"/>
              </a:ext>
            </a:extLst>
          </p:cNvPr>
          <p:cNvGraphicFramePr>
            <a:graphicFrameLocks/>
          </p:cNvGraphicFramePr>
          <p:nvPr/>
        </p:nvGraphicFramePr>
        <p:xfrm>
          <a:off x="1229034" y="339502"/>
          <a:ext cx="7591438" cy="437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0F9F84B-5C3D-6F09-735A-61E5EB5F3085}"/>
              </a:ext>
            </a:extLst>
          </p:cNvPr>
          <p:cNvSpPr/>
          <p:nvPr/>
        </p:nvSpPr>
        <p:spPr>
          <a:xfrm>
            <a:off x="192936" y="1953598"/>
            <a:ext cx="144016" cy="14401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67A8774-A5F2-74D4-045C-55A26053CE40}"/>
              </a:ext>
            </a:extLst>
          </p:cNvPr>
          <p:cNvSpPr/>
          <p:nvPr/>
        </p:nvSpPr>
        <p:spPr>
          <a:xfrm>
            <a:off x="189219" y="2330406"/>
            <a:ext cx="144016" cy="1440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CC8979A-D8EF-EB14-D8D9-DF6D422F0C06}"/>
              </a:ext>
            </a:extLst>
          </p:cNvPr>
          <p:cNvSpPr/>
          <p:nvPr/>
        </p:nvSpPr>
        <p:spPr>
          <a:xfrm>
            <a:off x="189219" y="2707214"/>
            <a:ext cx="144016" cy="14401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C5F7FC-F85C-526B-4FAB-84553B41FA38}"/>
              </a:ext>
            </a:extLst>
          </p:cNvPr>
          <p:cNvSpPr/>
          <p:nvPr/>
        </p:nvSpPr>
        <p:spPr>
          <a:xfrm>
            <a:off x="181785" y="3084022"/>
            <a:ext cx="144016" cy="144016"/>
          </a:xfrm>
          <a:prstGeom prst="ellipse">
            <a:avLst/>
          </a:prstGeom>
          <a:solidFill>
            <a:srgbClr val="FDC2C6"/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1AD23F-3B2E-16F1-E043-767A753EEC98}"/>
              </a:ext>
            </a:extLst>
          </p:cNvPr>
          <p:cNvSpPr txBox="1"/>
          <p:nvPr/>
        </p:nvSpPr>
        <p:spPr>
          <a:xfrm>
            <a:off x="353061" y="1887106"/>
            <a:ext cx="344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FD3C26-D804-04E5-DEEB-E008703DD8F5}"/>
              </a:ext>
            </a:extLst>
          </p:cNvPr>
          <p:cNvSpPr txBox="1"/>
          <p:nvPr/>
        </p:nvSpPr>
        <p:spPr>
          <a:xfrm>
            <a:off x="323528" y="2281481"/>
            <a:ext cx="9476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Empagliflozin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C93536-358D-1EA0-2B3E-723AC1BD6E5B}"/>
              </a:ext>
            </a:extLst>
          </p:cNvPr>
          <p:cNvSpPr txBox="1"/>
          <p:nvPr/>
        </p:nvSpPr>
        <p:spPr>
          <a:xfrm>
            <a:off x="333235" y="2645078"/>
            <a:ext cx="9092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Canagliflozin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86F615-B98D-60BA-76D0-4F8D10B402AA}"/>
              </a:ext>
            </a:extLst>
          </p:cNvPr>
          <p:cNvSpPr txBox="1"/>
          <p:nvPr/>
        </p:nvSpPr>
        <p:spPr>
          <a:xfrm>
            <a:off x="323528" y="3023633"/>
            <a:ext cx="9204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Dapagliflozin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AF899E1-3B4B-07AD-C577-72A8C589EBD4}"/>
              </a:ext>
            </a:extLst>
          </p:cNvPr>
          <p:cNvSpPr/>
          <p:nvPr/>
        </p:nvSpPr>
        <p:spPr>
          <a:xfrm>
            <a:off x="6156176" y="3723878"/>
            <a:ext cx="2376264" cy="125962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P=0.01 eGFR&gt;90 vs &lt;60</a:t>
            </a:r>
          </a:p>
        </p:txBody>
      </p:sp>
    </p:spTree>
    <p:extLst>
      <p:ext uri="{BB962C8B-B14F-4D97-AF65-F5344CB8AC3E}">
        <p14:creationId xmlns:p14="http://schemas.microsoft.com/office/powerpoint/2010/main" val="299843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E901B4-C3C6-D945-AFD4-298235FCDBF8}"/>
              </a:ext>
            </a:extLst>
          </p:cNvPr>
          <p:cNvSpPr txBox="1"/>
          <p:nvPr/>
        </p:nvSpPr>
        <p:spPr>
          <a:xfrm>
            <a:off x="0" y="4027890"/>
            <a:ext cx="37299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600" dirty="0"/>
          </a:p>
          <a:p>
            <a:endParaRPr lang="en-US" sz="1600" dirty="0"/>
          </a:p>
          <a:p>
            <a:endParaRPr lang="en-US" sz="1200" dirty="0"/>
          </a:p>
          <a:p>
            <a:r>
              <a:rPr lang="en-US" sz="1200" dirty="0"/>
              <a:t>All results in figures significant to P&lt;0.05. Error bars showing 95% CI</a:t>
            </a:r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1FD1201-1DCA-CA40-B752-6C63E66C03A0}"/>
              </a:ext>
            </a:extLst>
          </p:cNvPr>
          <p:cNvGraphicFramePr>
            <a:graphicFrameLocks/>
          </p:cNvGraphicFramePr>
          <p:nvPr/>
        </p:nvGraphicFramePr>
        <p:xfrm>
          <a:off x="1229034" y="339502"/>
          <a:ext cx="7591438" cy="437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0F9F84B-5C3D-6F09-735A-61E5EB5F3085}"/>
              </a:ext>
            </a:extLst>
          </p:cNvPr>
          <p:cNvSpPr/>
          <p:nvPr/>
        </p:nvSpPr>
        <p:spPr>
          <a:xfrm>
            <a:off x="192936" y="1953598"/>
            <a:ext cx="144016" cy="14401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67A8774-A5F2-74D4-045C-55A26053CE40}"/>
              </a:ext>
            </a:extLst>
          </p:cNvPr>
          <p:cNvSpPr/>
          <p:nvPr/>
        </p:nvSpPr>
        <p:spPr>
          <a:xfrm>
            <a:off x="189219" y="2330406"/>
            <a:ext cx="144016" cy="1440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CC8979A-D8EF-EB14-D8D9-DF6D422F0C06}"/>
              </a:ext>
            </a:extLst>
          </p:cNvPr>
          <p:cNvSpPr/>
          <p:nvPr/>
        </p:nvSpPr>
        <p:spPr>
          <a:xfrm>
            <a:off x="189219" y="2707214"/>
            <a:ext cx="144016" cy="14401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C5F7FC-F85C-526B-4FAB-84553B41FA38}"/>
              </a:ext>
            </a:extLst>
          </p:cNvPr>
          <p:cNvSpPr/>
          <p:nvPr/>
        </p:nvSpPr>
        <p:spPr>
          <a:xfrm>
            <a:off x="181785" y="3084022"/>
            <a:ext cx="144016" cy="144016"/>
          </a:xfrm>
          <a:prstGeom prst="ellipse">
            <a:avLst/>
          </a:prstGeom>
          <a:solidFill>
            <a:srgbClr val="FDC2C6"/>
          </a:solidFill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1AD23F-3B2E-16F1-E043-767A753EEC98}"/>
              </a:ext>
            </a:extLst>
          </p:cNvPr>
          <p:cNvSpPr txBox="1"/>
          <p:nvPr/>
        </p:nvSpPr>
        <p:spPr>
          <a:xfrm>
            <a:off x="353061" y="1887106"/>
            <a:ext cx="344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FD3C26-D804-04E5-DEEB-E008703DD8F5}"/>
              </a:ext>
            </a:extLst>
          </p:cNvPr>
          <p:cNvSpPr txBox="1"/>
          <p:nvPr/>
        </p:nvSpPr>
        <p:spPr>
          <a:xfrm>
            <a:off x="323528" y="2281481"/>
            <a:ext cx="9476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Empagliflozin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C93536-358D-1EA0-2B3E-723AC1BD6E5B}"/>
              </a:ext>
            </a:extLst>
          </p:cNvPr>
          <p:cNvSpPr txBox="1"/>
          <p:nvPr/>
        </p:nvSpPr>
        <p:spPr>
          <a:xfrm>
            <a:off x="333235" y="2645078"/>
            <a:ext cx="9092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Canagliflozin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86F615-B98D-60BA-76D0-4F8D10B402AA}"/>
              </a:ext>
            </a:extLst>
          </p:cNvPr>
          <p:cNvSpPr txBox="1"/>
          <p:nvPr/>
        </p:nvSpPr>
        <p:spPr>
          <a:xfrm>
            <a:off x="323528" y="3023633"/>
            <a:ext cx="9204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Dapagliflozin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A05BDA9-8BC0-21A0-AE43-6988E97F1717}"/>
              </a:ext>
            </a:extLst>
          </p:cNvPr>
          <p:cNvSpPr/>
          <p:nvPr/>
        </p:nvSpPr>
        <p:spPr>
          <a:xfrm>
            <a:off x="6156176" y="3723878"/>
            <a:ext cx="2376264" cy="125962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P=0.01 eGFR&gt;90 vs &lt;60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1C21873-E542-5ACC-0437-19F2DB041946}"/>
              </a:ext>
            </a:extLst>
          </p:cNvPr>
          <p:cNvSpPr/>
          <p:nvPr/>
        </p:nvSpPr>
        <p:spPr>
          <a:xfrm>
            <a:off x="3514409" y="3723878"/>
            <a:ext cx="2376264" cy="125962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P=0.046 </a:t>
            </a:r>
          </a:p>
          <a:p>
            <a:pPr algn="ctr"/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Empa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vs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Dapa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31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Discussion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238" y="987574"/>
            <a:ext cx="799288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HbA1c reductions associated with SGLT2 may be smaller in those with reduced eGFR at baseline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Empagliflozin is associated with larger HbA1c reductions than Dapagliflozin but no other significant differences noted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Ongoing data collection: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Increasing real-world use at lower eGFR levels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Closer look at impact on other outcomes – BP, weight/BMI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4028787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498</Words>
  <Application>Microsoft Macintosh PowerPoint</Application>
  <PresentationFormat>On-screen Show (16:9)</PresentationFormat>
  <Paragraphs>76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Sodium-glucose link transporter-2 inhibitors in reduced renal function: Cross-class comparison from the Association of British Clinical Diabetologists (ABCD) audits    </vt:lpstr>
      <vt:lpstr>Disclosures</vt:lpstr>
      <vt:lpstr>The ABCD audit programmes…</vt:lpstr>
      <vt:lpstr>Methods</vt:lpstr>
      <vt:lpstr>Baseline characteristics</vt:lpstr>
      <vt:lpstr>PowerPoint Presentation</vt:lpstr>
      <vt:lpstr>PowerPoint Presentation</vt:lpstr>
      <vt:lpstr>PowerPoint Presentation</vt:lpstr>
      <vt:lpstr>Discussion</vt:lpstr>
      <vt:lpstr>Questions?</vt:lpstr>
    </vt:vector>
  </TitlesOfParts>
  <Company>DHFT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1104-P Many Benefits of Empagliflozin Persist in Those with Reduced Renal Function: Updated Data from the Association of British Clinical Diabetologists (ABCD) Audit Programme</dc:title>
  <dc:creator>Thomas Crabtree</dc:creator>
  <cp:lastModifiedBy>Thomas Crabtree</cp:lastModifiedBy>
  <cp:revision>28</cp:revision>
  <dcterms:created xsi:type="dcterms:W3CDTF">2020-05-23T11:51:52Z</dcterms:created>
  <dcterms:modified xsi:type="dcterms:W3CDTF">2022-09-16T08:46:41Z</dcterms:modified>
</cp:coreProperties>
</file>