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4" r:id="rId10"/>
    <p:sldId id="268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3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>
      <p:cViewPr varScale="1">
        <p:scale>
          <a:sx n="134" d="100"/>
          <a:sy n="134" d="100"/>
        </p:scale>
        <p:origin x="184" y="6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homascrabtree/Documents/PhD/ABCD/Projects/SGLT2%20return/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homascrabtree/Documents/PhD/ABCD/Projects/SGLT2%20return/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Weight!$B$1</c:f>
              <c:strCache>
                <c:ptCount val="1"/>
                <c:pt idx="0">
                  <c:v>Change in weight, kg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Weight!$E$2:$E$5</c:f>
                <c:numCache>
                  <c:formatCode>General</c:formatCode>
                  <c:ptCount val="4"/>
                  <c:pt idx="0">
                    <c:v>0.20000000000000018</c:v>
                  </c:pt>
                  <c:pt idx="1">
                    <c:v>0.29999999999999982</c:v>
                  </c:pt>
                  <c:pt idx="2">
                    <c:v>0.10000000000000009</c:v>
                  </c:pt>
                  <c:pt idx="3">
                    <c:v>0.10000000000000009</c:v>
                  </c:pt>
                </c:numCache>
              </c:numRef>
            </c:plus>
            <c:minus>
              <c:numRef>
                <c:f>Weight!$F$2:$F$5</c:f>
                <c:numCache>
                  <c:formatCode>General</c:formatCode>
                  <c:ptCount val="4"/>
                  <c:pt idx="0">
                    <c:v>0.19999999999999973</c:v>
                  </c:pt>
                  <c:pt idx="1">
                    <c:v>0.30000000000000027</c:v>
                  </c:pt>
                  <c:pt idx="2">
                    <c:v>0.19999999999999973</c:v>
                  </c:pt>
                  <c:pt idx="3">
                    <c:v>0.20000000000000018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Weight!$A$2:$A$5</c:f>
              <c:strCache>
                <c:ptCount val="4"/>
                <c:pt idx="0">
                  <c:v>Empagliflozin (n=5,164)</c:v>
                </c:pt>
                <c:pt idx="1">
                  <c:v>Canagliflozin (n=1,283)</c:v>
                </c:pt>
                <c:pt idx="2">
                  <c:v>Dapagliflozin (n=4,102)</c:v>
                </c:pt>
                <c:pt idx="3">
                  <c:v>Total (n=10,459)</c:v>
                </c:pt>
              </c:strCache>
            </c:strRef>
          </c:cat>
          <c:val>
            <c:numRef>
              <c:f>Weight!$B$2:$B$5</c:f>
              <c:numCache>
                <c:formatCode>General</c:formatCode>
                <c:ptCount val="4"/>
                <c:pt idx="0">
                  <c:v>-3.7</c:v>
                </c:pt>
                <c:pt idx="1">
                  <c:v>-3.3</c:v>
                </c:pt>
                <c:pt idx="2">
                  <c:v>-3.1</c:v>
                </c:pt>
                <c:pt idx="3">
                  <c:v>-3.4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F-034F-A162-7C93542E9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321151"/>
        <c:axId val="85322799"/>
      </c:barChart>
      <c:catAx>
        <c:axId val="85321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 w="12700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22799"/>
        <c:crosses val="autoZero"/>
        <c:auto val="1"/>
        <c:lblAlgn val="ctr"/>
        <c:lblOffset val="100"/>
        <c:noMultiLvlLbl val="0"/>
      </c:catAx>
      <c:valAx>
        <c:axId val="85322799"/>
        <c:scaling>
          <c:orientation val="minMax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Change in weight, kg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21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HbA1c!$B$1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HbA1c!$E$2:$E$5</c:f>
                <c:numCache>
                  <c:formatCode>General</c:formatCode>
                  <c:ptCount val="4"/>
                  <c:pt idx="0">
                    <c:v>0.69999999999999929</c:v>
                  </c:pt>
                  <c:pt idx="1">
                    <c:v>1.5999999999999996</c:v>
                  </c:pt>
                  <c:pt idx="2">
                    <c:v>0.79999999999999893</c:v>
                  </c:pt>
                  <c:pt idx="3">
                    <c:v>0.5</c:v>
                  </c:pt>
                </c:numCache>
              </c:numRef>
            </c:plus>
            <c:minus>
              <c:numRef>
                <c:f>HbA1c!$F$2:$F$5</c:f>
                <c:numCache>
                  <c:formatCode>General</c:formatCode>
                  <c:ptCount val="4"/>
                  <c:pt idx="0">
                    <c:v>0.70000000000000107</c:v>
                  </c:pt>
                  <c:pt idx="1">
                    <c:v>1.5999999999999996</c:v>
                  </c:pt>
                  <c:pt idx="2">
                    <c:v>0.80000000000000071</c:v>
                  </c:pt>
                  <c:pt idx="3">
                    <c:v>0.5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HbA1c!$A$2:$A$5</c:f>
              <c:strCache>
                <c:ptCount val="4"/>
                <c:pt idx="0">
                  <c:v>Empagliflozin (n=7,115)</c:v>
                </c:pt>
                <c:pt idx="1">
                  <c:v>Canagliflozin (n=1,737)</c:v>
                </c:pt>
                <c:pt idx="2">
                  <c:v>Dapagliflozin (n=5,507)</c:v>
                </c:pt>
                <c:pt idx="3">
                  <c:v>Total (n=14,359)</c:v>
                </c:pt>
              </c:strCache>
            </c:strRef>
          </c:cat>
          <c:val>
            <c:numRef>
              <c:f>HbA1c!$B$2:$B$5</c:f>
              <c:numCache>
                <c:formatCode>General</c:formatCode>
                <c:ptCount val="4"/>
                <c:pt idx="0">
                  <c:v>-11.7</c:v>
                </c:pt>
                <c:pt idx="1">
                  <c:v>-10.4</c:v>
                </c:pt>
                <c:pt idx="2">
                  <c:v>-9.1999999999999993</c:v>
                </c:pt>
                <c:pt idx="3">
                  <c:v>-10.6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F-B24C-9661-E1EF4238C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10191"/>
        <c:axId val="2123454640"/>
      </c:barChart>
      <c:catAx>
        <c:axId val="419101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 w="12700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3454640"/>
        <c:crosses val="autoZero"/>
        <c:auto val="1"/>
        <c:lblAlgn val="ctr"/>
        <c:lblOffset val="100"/>
        <c:noMultiLvlLbl val="0"/>
      </c:catAx>
      <c:valAx>
        <c:axId val="2123454640"/>
        <c:scaling>
          <c:orientation val="minMax"/>
          <c:max val="0"/>
          <c:min val="-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Change in HbA1cm, mmol/mol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0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6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62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8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4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97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96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9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4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FB6D-5AA3-4DBD-B6E7-5D86DD23F57D}" type="datetimeFigureOut">
              <a:rPr lang="en-GB" smtClean="0"/>
              <a:t>05/04/2021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8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045295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GB" sz="2000" b="1" dirty="0">
                <a:solidFill>
                  <a:srgbClr val="002060"/>
                </a:solidFill>
              </a:rPr>
              <a:t>A20 – Thursday 22nd April 17.00</a:t>
            </a:r>
            <a:br>
              <a:rPr lang="en-GB" sz="2400" b="1" dirty="0">
                <a:solidFill>
                  <a:srgbClr val="DD3311"/>
                </a:solidFill>
              </a:rPr>
            </a:br>
            <a:r>
              <a:rPr lang="en-GB" sz="2400" b="1" dirty="0">
                <a:solidFill>
                  <a:srgbClr val="0070C0"/>
                </a:solidFill>
              </a:rPr>
              <a:t>Comparing the effects of different sodium-glucose link transporter 2 inhibitors (SGLT2i) on HbA1c and weight in the real world: updated analysis from the Association of British Clinical Diabetologists (ABCD) audit programmes</a:t>
            </a:r>
            <a:br>
              <a:rPr lang="en-GB" sz="2400" b="1" dirty="0">
                <a:solidFill>
                  <a:srgbClr val="0070C0"/>
                </a:solidFill>
              </a:rPr>
            </a:br>
            <a:br>
              <a:rPr lang="en-GB" sz="2400" dirty="0">
                <a:solidFill>
                  <a:schemeClr val="accent5">
                    <a:lumMod val="75000"/>
                  </a:schemeClr>
                </a:solidFill>
              </a:rPr>
            </a:br>
            <a:endParaRPr lang="en-GB" sz="2400" b="1" dirty="0">
              <a:solidFill>
                <a:srgbClr val="DD331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73524"/>
            <a:ext cx="5976664" cy="1314450"/>
          </a:xfrm>
        </p:spPr>
        <p:txBody>
          <a:bodyPr>
            <a:normAutofit/>
          </a:bodyPr>
          <a:lstStyle/>
          <a:p>
            <a:pPr algn="l"/>
            <a:r>
              <a:rPr lang="en-GB" sz="1400" i="1" dirty="0">
                <a:solidFill>
                  <a:srgbClr val="0070C0"/>
                </a:solidFill>
              </a:rPr>
              <a:t>TSJ Crabtree</a:t>
            </a:r>
            <a:r>
              <a:rPr lang="en-GB" sz="1400" i="1" baseline="30000" dirty="0">
                <a:solidFill>
                  <a:srgbClr val="0070C0"/>
                </a:solidFill>
              </a:rPr>
              <a:t>1-3</a:t>
            </a:r>
            <a:r>
              <a:rPr lang="en-GB" sz="1400" i="1" dirty="0">
                <a:solidFill>
                  <a:srgbClr val="0070C0"/>
                </a:solidFill>
              </a:rPr>
              <a:t>; K Dhatariya</a:t>
            </a:r>
            <a:r>
              <a:rPr lang="en-GB" sz="1400" i="1" baseline="30000" dirty="0">
                <a:solidFill>
                  <a:srgbClr val="0070C0"/>
                </a:solidFill>
              </a:rPr>
              <a:t>4</a:t>
            </a:r>
            <a:r>
              <a:rPr lang="en-GB" sz="1400" i="1" dirty="0">
                <a:solidFill>
                  <a:srgbClr val="0070C0"/>
                </a:solidFill>
              </a:rPr>
              <a:t>; A Bickerton</a:t>
            </a:r>
            <a:r>
              <a:rPr lang="en-GB" sz="1400" i="1" baseline="30000" dirty="0">
                <a:solidFill>
                  <a:srgbClr val="0070C0"/>
                </a:solidFill>
              </a:rPr>
              <a:t>5</a:t>
            </a:r>
            <a:r>
              <a:rPr lang="en-GB" sz="1400" i="1" dirty="0">
                <a:solidFill>
                  <a:srgbClr val="0070C0"/>
                </a:solidFill>
              </a:rPr>
              <a:t>; S Sivappriyan</a:t>
            </a:r>
            <a:r>
              <a:rPr lang="en-GB" sz="1400" i="1" baseline="30000" dirty="0">
                <a:solidFill>
                  <a:srgbClr val="0070C0"/>
                </a:solidFill>
              </a:rPr>
              <a:t>6</a:t>
            </a:r>
            <a:r>
              <a:rPr lang="en-GB" sz="1400" i="1" dirty="0">
                <a:solidFill>
                  <a:srgbClr val="0070C0"/>
                </a:solidFill>
              </a:rPr>
              <a:t>; S Tarpey</a:t>
            </a:r>
            <a:r>
              <a:rPr lang="en-GB" sz="1400" i="1" baseline="30000" dirty="0">
                <a:solidFill>
                  <a:srgbClr val="0070C0"/>
                </a:solidFill>
              </a:rPr>
              <a:t>7</a:t>
            </a:r>
            <a:r>
              <a:rPr lang="en-GB" sz="1400" i="1" dirty="0">
                <a:solidFill>
                  <a:srgbClr val="0070C0"/>
                </a:solidFill>
              </a:rPr>
              <a:t>; S Rowles</a:t>
            </a:r>
            <a:r>
              <a:rPr lang="en-GB" sz="1400" i="1" baseline="30000" dirty="0">
                <a:solidFill>
                  <a:srgbClr val="0070C0"/>
                </a:solidFill>
              </a:rPr>
              <a:t>7</a:t>
            </a:r>
            <a:r>
              <a:rPr lang="en-GB" sz="1400" i="1" dirty="0">
                <a:solidFill>
                  <a:srgbClr val="0070C0"/>
                </a:solidFill>
              </a:rPr>
              <a:t>; K Adamson</a:t>
            </a:r>
            <a:r>
              <a:rPr lang="en-GB" sz="1400" i="1" baseline="30000" dirty="0">
                <a:solidFill>
                  <a:srgbClr val="0070C0"/>
                </a:solidFill>
              </a:rPr>
              <a:t>8</a:t>
            </a:r>
            <a:r>
              <a:rPr lang="en-GB" sz="1400" i="1" dirty="0">
                <a:solidFill>
                  <a:srgbClr val="0070C0"/>
                </a:solidFill>
              </a:rPr>
              <a:t>; I Gallen</a:t>
            </a:r>
            <a:r>
              <a:rPr lang="en-GB" sz="1400" i="1" baseline="30000" dirty="0">
                <a:solidFill>
                  <a:srgbClr val="0070C0"/>
                </a:solidFill>
              </a:rPr>
              <a:t>9</a:t>
            </a:r>
            <a:r>
              <a:rPr lang="en-GB" sz="1400" i="1" dirty="0">
                <a:solidFill>
                  <a:srgbClr val="0070C0"/>
                </a:solidFill>
              </a:rPr>
              <a:t>; REJ Ryder</a:t>
            </a:r>
            <a:r>
              <a:rPr lang="en-GB" sz="1400" i="1" baseline="30000" dirty="0">
                <a:solidFill>
                  <a:srgbClr val="0070C0"/>
                </a:solidFill>
              </a:rPr>
              <a:t>1; </a:t>
            </a:r>
            <a:r>
              <a:rPr lang="en-GB" sz="1400" i="1" dirty="0">
                <a:solidFill>
                  <a:srgbClr val="0070C0"/>
                </a:solidFill>
              </a:rPr>
              <a:t>on behalf of ABCD SGLT2i audit contributors</a:t>
            </a:r>
          </a:p>
          <a:p>
            <a:pPr algn="l"/>
            <a:r>
              <a:rPr lang="en-GB" sz="1000" i="1" dirty="0"/>
              <a:t>1. Sandwell and West Birmingham Hospitals NHS Trust; 2. University Hospitals of Derby and Burton NHS Trust; 3. University of Nottingham; 4. Norfolk &amp; Norwich University Hospitals NHS Trust; 5. Yeovil District Hospital NHS Foundation Trust; 6. Maidstone and Tunbridge Wells Hospitals NHS Trust; 7. Pennine Acute Hospitals NHS Trust; St John’s Hospital, Livingston; 9. Royal Berkshire Hospitals NHS Trust</a:t>
            </a:r>
            <a:endParaRPr lang="en-GB" sz="1100" dirty="0"/>
          </a:p>
          <a:p>
            <a:pPr algn="l"/>
            <a:endParaRPr lang="en-GB" sz="3600" dirty="0">
              <a:solidFill>
                <a:srgbClr val="0070C0"/>
              </a:solidFill>
            </a:endParaRPr>
          </a:p>
          <a:p>
            <a:pPr algn="l"/>
            <a:endParaRPr lang="en-GB" sz="1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abcd diabete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39902"/>
            <a:ext cx="1878195" cy="117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7494"/>
            <a:ext cx="1890386" cy="86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23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Further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38" y="987574"/>
            <a:ext cx="799288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Continue to collect data for inclusion in the audit programmes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Establish real-world associations: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Across multiple parameters (paper in progress)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Across multiple time-points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In differing drug combinations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3997705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Thanks for listening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987574"/>
            <a:ext cx="799288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Want to learn more about the ABCD audit programmes: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/>
          </a:p>
          <a:p>
            <a:pPr algn="ctr"/>
            <a:r>
              <a:rPr lang="en-GB" sz="1600" b="1" dirty="0" err="1"/>
              <a:t>ABCD.care</a:t>
            </a:r>
            <a:r>
              <a:rPr lang="en-GB" sz="1600" b="1" dirty="0"/>
              <a:t>/ABCD-nationwide-audits</a:t>
            </a:r>
          </a:p>
          <a:p>
            <a:pPr algn="ctr"/>
            <a:endParaRPr lang="en-GB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</a:rPr>
              <a:t>Current audits: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70C0"/>
                </a:solidFill>
              </a:rPr>
              <a:t>Semaglutide</a:t>
            </a:r>
            <a:endParaRPr lang="en-GB" sz="1600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</a:rPr>
              <a:t>DIY 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</a:rPr>
              <a:t>SGLT2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</a:rPr>
              <a:t>Testosterone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4799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TSJC has received an educational grants and speaker fees from Novo Nordisk and Sanofi</a:t>
            </a:r>
          </a:p>
        </p:txBody>
      </p:sp>
    </p:spTree>
    <p:extLst>
      <p:ext uri="{BB962C8B-B14F-4D97-AF65-F5344CB8AC3E}">
        <p14:creationId xmlns:p14="http://schemas.microsoft.com/office/powerpoint/2010/main" val="195628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The ABCD audit programmes…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3" y="1131590"/>
            <a:ext cx="79928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First audit </a:t>
            </a:r>
            <a:r>
              <a:rPr lang="en-GB" dirty="0" err="1"/>
              <a:t>launuched</a:t>
            </a:r>
            <a:r>
              <a:rPr lang="en-GB" dirty="0"/>
              <a:t> in </a:t>
            </a:r>
            <a:r>
              <a:rPr lang="en-GB" b="1" dirty="0"/>
              <a:t>2014 (Dapagliflozin)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Subsequent </a:t>
            </a:r>
            <a:r>
              <a:rPr lang="en-GB" b="1" dirty="0"/>
              <a:t>Canagliflozin (2016) </a:t>
            </a:r>
            <a:r>
              <a:rPr lang="en-GB" dirty="0"/>
              <a:t>and </a:t>
            </a:r>
            <a:r>
              <a:rPr lang="en-GB" b="1" dirty="0"/>
              <a:t>Empagliflozin (2017)</a:t>
            </a:r>
            <a:r>
              <a:rPr lang="en-GB" dirty="0"/>
              <a:t> audits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Aims: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To collect anonymised routine clinical data for patients taking SGLT2s in order to provide real-world data on it’s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input: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Primary care – via the online audit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Primary care – via data submitted by clinical commissioning groups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Secondary care – via the online audit tool</a:t>
            </a:r>
          </a:p>
        </p:txBody>
      </p:sp>
    </p:spTree>
    <p:extLst>
      <p:ext uri="{BB962C8B-B14F-4D97-AF65-F5344CB8AC3E}">
        <p14:creationId xmlns:p14="http://schemas.microsoft.com/office/powerpoint/2010/main" val="92294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What we know so far…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B0CE6-B37E-D644-BBEE-0B9ECE610EB0}"/>
              </a:ext>
            </a:extLst>
          </p:cNvPr>
          <p:cNvSpPr txBox="1"/>
          <p:nvPr/>
        </p:nvSpPr>
        <p:spPr>
          <a:xfrm>
            <a:off x="683568" y="1063229"/>
            <a:ext cx="68034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SGLT2s are efficacious in reducing Hba1c and weight in clinical 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Differences across the class difficult to characterise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Paucity of evidence to suggest one is better than the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7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38" y="987574"/>
            <a:ext cx="799288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were extracted from the ABCD audit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Those with baseline data and relevant follow-up data were included in the analysis for first return (within 3-9 months from commencement)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of 15,044 patients included: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Empagliflozin – 7,404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Dapagliflozin – 5,793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Canagliflozin – 1,847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Analysis conducted in Stata 16 using paired t-test and ANOVA with Bonferroni corrections for pairwise comparisons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44742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476" y="199825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Baseline characteristics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C684B94-D49D-5247-B8A5-CA830EB5DE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070123"/>
              </p:ext>
            </p:extLst>
          </p:nvPr>
        </p:nvGraphicFramePr>
        <p:xfrm>
          <a:off x="350476" y="1156345"/>
          <a:ext cx="8443048" cy="2475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7061200" imgH="2070100" progId="Excel.Sheet.12">
                  <p:embed/>
                </p:oleObj>
              </mc:Choice>
              <mc:Fallback>
                <p:oleObj name="Worksheet" r:id="rId3" imgW="7061200" imgH="2070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476" y="1156345"/>
                        <a:ext cx="8443048" cy="2475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276C61C4-65E7-6845-9D7B-68EC07BA8148}"/>
              </a:ext>
            </a:extLst>
          </p:cNvPr>
          <p:cNvSpPr/>
          <p:nvPr/>
        </p:nvSpPr>
        <p:spPr>
          <a:xfrm>
            <a:off x="3563888" y="1563638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1E815AE-941A-A740-94F8-42B87025FE50}"/>
              </a:ext>
            </a:extLst>
          </p:cNvPr>
          <p:cNvSpPr/>
          <p:nvPr/>
        </p:nvSpPr>
        <p:spPr>
          <a:xfrm>
            <a:off x="3631478" y="1851670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F1438B-430B-BD44-90B4-C34FEF769265}"/>
              </a:ext>
            </a:extLst>
          </p:cNvPr>
          <p:cNvSpPr/>
          <p:nvPr/>
        </p:nvSpPr>
        <p:spPr>
          <a:xfrm>
            <a:off x="3635896" y="2283718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E8EE72-97EB-6A4A-ADF4-4ECE945EEB35}"/>
              </a:ext>
            </a:extLst>
          </p:cNvPr>
          <p:cNvSpPr/>
          <p:nvPr/>
        </p:nvSpPr>
        <p:spPr>
          <a:xfrm>
            <a:off x="3563888" y="2571750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5B4414C-8BAA-B349-8D9B-F902690A8EA3}"/>
              </a:ext>
            </a:extLst>
          </p:cNvPr>
          <p:cNvSpPr/>
          <p:nvPr/>
        </p:nvSpPr>
        <p:spPr>
          <a:xfrm>
            <a:off x="3716288" y="3003798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B38F670-D238-854D-86B0-CB5463292775}"/>
              </a:ext>
            </a:extLst>
          </p:cNvPr>
          <p:cNvSpPr/>
          <p:nvPr/>
        </p:nvSpPr>
        <p:spPr>
          <a:xfrm>
            <a:off x="3635896" y="3291830"/>
            <a:ext cx="38884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8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00" y="16430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Figures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E901B4-C3C6-D945-AFD4-298235FCDBF8}"/>
              </a:ext>
            </a:extLst>
          </p:cNvPr>
          <p:cNvSpPr txBox="1"/>
          <p:nvPr/>
        </p:nvSpPr>
        <p:spPr>
          <a:xfrm>
            <a:off x="350600" y="1063228"/>
            <a:ext cx="372991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10,459/15,044 with available weight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reductions in weight associated with all 3 SGLT2i (P&lt;0.0001)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Empagliflozin significantly better than </a:t>
            </a:r>
            <a:r>
              <a:rPr lang="en-US" dirty="0" err="1"/>
              <a:t>Dapa</a:t>
            </a:r>
            <a:r>
              <a:rPr lang="en-US" dirty="0"/>
              <a:t>- (P&lt;0.01) but not Cana- (P=0.07)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statistical difference between Cana- and </a:t>
            </a:r>
            <a:r>
              <a:rPr lang="en-US" dirty="0" err="1"/>
              <a:t>Dapa</a:t>
            </a:r>
            <a:r>
              <a:rPr lang="en-US" dirty="0"/>
              <a:t>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endParaRPr lang="en-US" sz="1200" dirty="0"/>
          </a:p>
          <a:p>
            <a:r>
              <a:rPr lang="en-US" sz="1200" dirty="0"/>
              <a:t>All results in figures significant to P&lt;0.05. Error bars showing 95% CI</a:t>
            </a:r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47E5D13-BB70-284E-BA89-79F36A59D7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446015"/>
              </p:ext>
            </p:extLst>
          </p:nvPr>
        </p:nvGraphicFramePr>
        <p:xfrm>
          <a:off x="4102536" y="1053579"/>
          <a:ext cx="4690864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74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Figures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E901B4-C3C6-D945-AFD4-298235FCDBF8}"/>
              </a:ext>
            </a:extLst>
          </p:cNvPr>
          <p:cNvSpPr txBox="1"/>
          <p:nvPr/>
        </p:nvSpPr>
        <p:spPr>
          <a:xfrm>
            <a:off x="350600" y="1063228"/>
            <a:ext cx="372991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14,359/15,044 with available HbA1c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Significant reductions in HbA1c associated with SGLT2i commencement across the class (P&lt;0.0001)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Changes with Empagliflozin larger than both </a:t>
            </a:r>
            <a:r>
              <a:rPr lang="en-US" sz="1600" dirty="0" err="1"/>
              <a:t>Dapa</a:t>
            </a:r>
            <a:r>
              <a:rPr lang="en-US" sz="1600" dirty="0"/>
              <a:t>- (P&lt;0.0001) and Cana- (P&lt;0.05)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 statistical difference between </a:t>
            </a:r>
            <a:r>
              <a:rPr lang="en-US" sz="1600" dirty="0" err="1"/>
              <a:t>Dapa</a:t>
            </a:r>
            <a:r>
              <a:rPr lang="en-US" sz="1600" dirty="0"/>
              <a:t>- and Cana- (P=1.00)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200" dirty="0"/>
          </a:p>
          <a:p>
            <a:r>
              <a:rPr lang="en-US" sz="1200" dirty="0"/>
              <a:t>All results in figures significant to P&lt;0.05. Error bars showing 95% CI</a:t>
            </a:r>
          </a:p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A4B2B63-1783-E649-955C-E90478C09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494015"/>
              </p:ext>
            </p:extLst>
          </p:nvPr>
        </p:nvGraphicFramePr>
        <p:xfrm>
          <a:off x="4355976" y="135362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366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70C0"/>
                </a:solidFill>
              </a:rPr>
              <a:t>Discussion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38" y="987574"/>
            <a:ext cx="79928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Empagliflozin appears to be associated with a superior HbA1c and weight response to treatment than Dapagliflozin and Canagliflozin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This </a:t>
            </a:r>
            <a:r>
              <a:rPr lang="en-GB" sz="1600" b="1" dirty="0"/>
              <a:t>could </a:t>
            </a:r>
            <a:r>
              <a:rPr lang="en-GB" sz="1600" dirty="0"/>
              <a:t>be due to genuine superiority of this SGLT2i over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However </a:t>
            </a:r>
            <a:r>
              <a:rPr lang="en-GB" sz="1600" dirty="0"/>
              <a:t>there may be possible confounding factors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Different population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Larger number of users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Length of follow-up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402878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593</Words>
  <Application>Microsoft Macintosh PowerPoint</Application>
  <PresentationFormat>On-screen Show (16:9)</PresentationFormat>
  <Paragraphs>76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Microsoft Excel Worksheet</vt:lpstr>
      <vt:lpstr>A20 – Thursday 22nd April 17.00 Comparing the effects of different sodium-glucose link transporter 2 inhibitors (SGLT2i) on HbA1c and weight in the real world: updated analysis from the Association of British Clinical Diabetologists (ABCD) audit programmes  </vt:lpstr>
      <vt:lpstr>Disclosures</vt:lpstr>
      <vt:lpstr>The ABCD audit programmes…</vt:lpstr>
      <vt:lpstr>What we know so far…</vt:lpstr>
      <vt:lpstr>Methods</vt:lpstr>
      <vt:lpstr>Baseline characteristics</vt:lpstr>
      <vt:lpstr>Figures 1</vt:lpstr>
      <vt:lpstr>Figures 2</vt:lpstr>
      <vt:lpstr>Discussion</vt:lpstr>
      <vt:lpstr>Further work</vt:lpstr>
      <vt:lpstr>Thanks for listening</vt:lpstr>
    </vt:vector>
  </TitlesOfParts>
  <Company>DHFT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1104-P Many Benefits of Empagliflozin Persist in Those with Reduced Renal Function: Updated Data from the Association of British Clinical Diabetologists (ABCD) Audit Programme</dc:title>
  <dc:creator>Thomas Crabtree</dc:creator>
  <cp:lastModifiedBy>Thomas Crabtree</cp:lastModifiedBy>
  <cp:revision>22</cp:revision>
  <dcterms:created xsi:type="dcterms:W3CDTF">2020-05-23T11:51:52Z</dcterms:created>
  <dcterms:modified xsi:type="dcterms:W3CDTF">2021-04-05T14:31:16Z</dcterms:modified>
</cp:coreProperties>
</file>